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57" r:id="rId4"/>
    <p:sldId id="259" r:id="rId5"/>
    <p:sldId id="296" r:id="rId6"/>
    <p:sldId id="260" r:id="rId7"/>
    <p:sldId id="303" r:id="rId8"/>
    <p:sldId id="304" r:id="rId9"/>
    <p:sldId id="305" r:id="rId10"/>
    <p:sldId id="262" r:id="rId11"/>
    <p:sldId id="297" r:id="rId12"/>
    <p:sldId id="298" r:id="rId13"/>
    <p:sldId id="299" r:id="rId14"/>
    <p:sldId id="300" r:id="rId15"/>
    <p:sldId id="301" r:id="rId16"/>
    <p:sldId id="302" r:id="rId17"/>
    <p:sldId id="28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6182" y="1142984"/>
            <a:ext cx="488633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3857628"/>
            <a:ext cx="4471974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CB1D4-BBDA-4764-B4D1-48BADE37F009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F40B6-EA03-4282-A57A-22CE67D71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1420508"/>
      </p:ext>
    </p:extLst>
  </p:cSld>
  <p:clrMapOvr>
    <a:masterClrMapping/>
  </p:clrMapOvr>
  <p:transition spd="slow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A88CA-1914-451B-84E9-BAE135A28D0E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DA83F-B1F3-47A3-A64D-CA3630699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3510643"/>
      </p:ext>
    </p:extLst>
  </p:cSld>
  <p:clrMapOvr>
    <a:masterClrMapping/>
  </p:clrMapOvr>
  <p:transition spd="slow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75E89-8B5F-409E-9E57-33CC83D92273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9309D-5512-4BCE-B217-F19634AAF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4095535"/>
      </p:ext>
    </p:extLst>
  </p:cSld>
  <p:clrMapOvr>
    <a:masterClrMapping/>
  </p:clrMapOvr>
  <p:transition spd="slow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014AF-631D-49AC-993C-58D9A6FF939E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E7981-5520-4FEF-A18B-063CC27BB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6646383"/>
      </p:ext>
    </p:extLst>
  </p:cSld>
  <p:clrMapOvr>
    <a:masterClrMapping/>
  </p:clrMapOvr>
  <p:transition spd="slow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382D3-AE1B-45A9-8BCC-E2410946B7EB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FFE66-2EC0-4E6E-B058-4E1379BEE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2284076"/>
      </p:ext>
    </p:extLst>
  </p:cSld>
  <p:clrMapOvr>
    <a:masterClrMapping/>
  </p:clrMapOvr>
  <p:transition spd="slow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33E20-5E3C-4010-8FC5-3AFA13EEE498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84AA3-92D3-4547-B912-CEE3779B6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3470522"/>
      </p:ext>
    </p:extLst>
  </p:cSld>
  <p:clrMapOvr>
    <a:masterClrMapping/>
  </p:clrMapOvr>
  <p:transition spd="slow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5197F-C5BA-4A5E-AFCE-6C40FE36E871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3E963-CC8D-4FEC-A974-EDA71F159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226237"/>
      </p:ext>
    </p:extLst>
  </p:cSld>
  <p:clrMapOvr>
    <a:masterClrMapping/>
  </p:clrMapOvr>
  <p:transition spd="slow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879B7-661B-49A4-83D9-9FFF0D33D710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E9F5E-121D-4E40-9B67-B70551E6E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6833188"/>
      </p:ext>
    </p:extLst>
  </p:cSld>
  <p:clrMapOvr>
    <a:masterClrMapping/>
  </p:clrMapOvr>
  <p:transition spd="slow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F4F14-F3E1-4F1A-BBBC-A16E0369A08C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16781-8C3B-40DD-9DF9-B596C0100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187952"/>
      </p:ext>
    </p:extLst>
  </p:cSld>
  <p:clrMapOvr>
    <a:masterClrMapping/>
  </p:clrMapOvr>
  <p:transition spd="slow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249E9-33C5-4FD7-838B-330C1F20E0A6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A315E-DCF1-4A76-B2A4-E67864EFA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2488845"/>
      </p:ext>
    </p:extLst>
  </p:cSld>
  <p:clrMapOvr>
    <a:masterClrMapping/>
  </p:clrMapOvr>
  <p:transition spd="slow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8A92E-F573-4F6C-8162-B3C41FA1AA72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312E5-A67B-4336-868C-2C99F16A7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7393569"/>
      </p:ext>
    </p:extLst>
  </p:cSld>
  <p:clrMapOvr>
    <a:masterClrMapping/>
  </p:clrMapOvr>
  <p:transition spd="slow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357188"/>
            <a:ext cx="81438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928813" y="1571625"/>
            <a:ext cx="70151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BDA686-9390-40DD-B1F5-7C7732784570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2EC118-18DE-4658-98CF-39E36131D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ransition spd="slow">
    <p:whee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solidFill>
            <a:srgbClr val="002060"/>
          </a:soli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620688"/>
            <a:ext cx="4886325" cy="220836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err="1" smtClean="0"/>
              <a:t>Портфоліо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cs typeface="Times New Roman" pitchFamily="18" charset="0"/>
              </a:rPr>
              <a:t>Голуба Дмитра Валерійовича</a:t>
            </a:r>
            <a:r>
              <a:rPr lang="ru-RU" dirty="0">
                <a:cs typeface="Times New Roman" pitchFamily="18" charset="0"/>
              </a:rPr>
              <a:t/>
            </a:r>
            <a:br>
              <a:rPr lang="ru-RU" dirty="0"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2780928"/>
            <a:ext cx="4392613" cy="2736577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>
                <a:cs typeface="Times New Roman" pitchFamily="18" charset="0"/>
              </a:rPr>
              <a:t>викладача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інформатики</a:t>
            </a:r>
            <a:r>
              <a:rPr lang="ru-RU" dirty="0" smtClean="0">
                <a:cs typeface="Times New Roman" pitchFamily="18" charset="0"/>
              </a:rPr>
              <a:t>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державного навчального закладу </a:t>
            </a:r>
            <a:r>
              <a:rPr lang="uk-UA" dirty="0" err="1" smtClean="0"/>
              <a:t>“Професійно-технічне</a:t>
            </a:r>
            <a:r>
              <a:rPr lang="uk-UA" dirty="0" smtClean="0"/>
              <a:t> училище № 40 </a:t>
            </a:r>
            <a:r>
              <a:rPr lang="uk-UA" dirty="0" err="1" smtClean="0"/>
              <a:t>м.Новоукраїнка”</a:t>
            </a:r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6594499" cy="1143000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Нагороди </a:t>
            </a:r>
            <a:endParaRPr lang="ru-RU" dirty="0"/>
          </a:p>
        </p:txBody>
      </p:sp>
      <p:pic>
        <p:nvPicPr>
          <p:cNvPr id="10245" name="Picture 3" descr="C:\Distrib\Diplom\FizGraElvir-2006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47664" y="836712"/>
            <a:ext cx="3816424" cy="538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7" y="1882510"/>
            <a:ext cx="3707904" cy="497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6594499" cy="1143000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Нагороди </a:t>
            </a:r>
            <a:endParaRPr lang="ru-RU" dirty="0"/>
          </a:p>
        </p:txBody>
      </p:sp>
      <p:pic>
        <p:nvPicPr>
          <p:cNvPr id="10245" name="Picture 3" descr="C:\Distrib\Diplom\FizGraElvir-2006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47664" y="870947"/>
            <a:ext cx="3816424" cy="531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23636" y="1882510"/>
            <a:ext cx="3532825" cy="497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6594499" cy="1143000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Нагороди </a:t>
            </a:r>
            <a:endParaRPr lang="ru-RU" dirty="0"/>
          </a:p>
        </p:txBody>
      </p:sp>
      <p:pic>
        <p:nvPicPr>
          <p:cNvPr id="10245" name="Picture 3" descr="C:\Distrib\Diplom\FizGraElvir-2006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91680" y="908720"/>
            <a:ext cx="3755749" cy="531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5" y="1656281"/>
            <a:ext cx="3635896" cy="520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6594499" cy="1143000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Нагороди </a:t>
            </a:r>
            <a:endParaRPr lang="ru-RU" dirty="0"/>
          </a:p>
        </p:txBody>
      </p:sp>
      <p:pic>
        <p:nvPicPr>
          <p:cNvPr id="10245" name="Picture 3" descr="C:\Distrib\Diplom\FizGraElvir-2006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48064" y="1196752"/>
            <a:ext cx="3755749" cy="528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Місце для вмісту 5" descr="Фото0172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772816"/>
            <a:ext cx="4016488" cy="3012366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6594499" cy="1143000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Нагороди </a:t>
            </a:r>
            <a:endParaRPr lang="ru-RU" dirty="0"/>
          </a:p>
        </p:txBody>
      </p:sp>
      <p:pic>
        <p:nvPicPr>
          <p:cNvPr id="10245" name="Picture 3" descr="C:\Distrib\Diplom\FizGraElvir-2006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91680" y="921538"/>
            <a:ext cx="3755749" cy="528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4606" y="2105472"/>
            <a:ext cx="363939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6594499" cy="1143000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Нагороди </a:t>
            </a:r>
            <a:endParaRPr lang="ru-RU" dirty="0"/>
          </a:p>
        </p:txBody>
      </p:sp>
      <p:pic>
        <p:nvPicPr>
          <p:cNvPr id="10245" name="Picture 3" descr="C:\Distrib\Diplom\FizGraElvir-2006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91680" y="930015"/>
            <a:ext cx="3755749" cy="527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28909" y="2105472"/>
            <a:ext cx="339078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6594499" cy="1143000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Нагороди </a:t>
            </a:r>
            <a:endParaRPr lang="ru-RU" dirty="0"/>
          </a:p>
        </p:txBody>
      </p:sp>
      <p:pic>
        <p:nvPicPr>
          <p:cNvPr id="10245" name="Picture 3" descr="C:\Distrib\Diplom\FizGraElvir-2006-01.jpg"/>
          <p:cNvPicPr>
            <a:picLocks noChangeAspect="1" noChangeArrowheads="1"/>
          </p:cNvPicPr>
          <p:nvPr/>
        </p:nvPicPr>
        <p:blipFill>
          <a:blip r:embed="rId2" cstate="print"/>
          <a:srcRect l="9464" t="18201" r="8197" b="21535"/>
          <a:stretch>
            <a:fillRect/>
          </a:stretch>
        </p:blipFill>
        <p:spPr bwMode="auto">
          <a:xfrm>
            <a:off x="2699793" y="908720"/>
            <a:ext cx="5544616" cy="571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143875" cy="64807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/>
              <a:t>Результативність досвіду</a:t>
            </a:r>
            <a:endParaRPr lang="ru-RU" dirty="0"/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332787" cy="560387"/>
          </a:xfrm>
        </p:spPr>
        <p:txBody>
          <a:bodyPr/>
          <a:lstStyle/>
          <a:p>
            <a:pPr indent="0" algn="ctr">
              <a:buNone/>
            </a:pPr>
            <a:r>
              <a:rPr lang="uk-UA" sz="1800" b="1" dirty="0" smtClean="0"/>
              <a:t>Моніторинг якості навчальних досягнень учнів з інформатики за </a:t>
            </a:r>
            <a:r>
              <a:rPr lang="uk-UA" sz="1800" b="1" dirty="0" smtClean="0"/>
              <a:t>2010-2011</a:t>
            </a:r>
            <a:r>
              <a:rPr lang="uk-UA" sz="1800" b="1" dirty="0" smtClean="0"/>
              <a:t>; 2011-2012; 2012-2013 навчальні роки</a:t>
            </a:r>
            <a:endParaRPr lang="ru-RU" sz="18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6" name="Таблиця 5"/>
          <p:cNvGraphicFramePr>
            <a:graphicFrameLocks noGrp="1"/>
          </p:cNvGraphicFramePr>
          <p:nvPr/>
        </p:nvGraphicFramePr>
        <p:xfrm>
          <a:off x="1331640" y="1412776"/>
          <a:ext cx="7488829" cy="3899370"/>
        </p:xfrm>
        <a:graphic>
          <a:graphicData uri="http://schemas.openxmlformats.org/drawingml/2006/table">
            <a:tbl>
              <a:tblPr/>
              <a:tblGrid>
                <a:gridCol w="555725"/>
                <a:gridCol w="555725"/>
                <a:gridCol w="500261"/>
                <a:gridCol w="341943"/>
                <a:gridCol w="338175"/>
                <a:gridCol w="341943"/>
                <a:gridCol w="580496"/>
                <a:gridCol w="580496"/>
                <a:gridCol w="341943"/>
                <a:gridCol w="338175"/>
                <a:gridCol w="341943"/>
                <a:gridCol w="542801"/>
                <a:gridCol w="542801"/>
                <a:gridCol w="542801"/>
                <a:gridCol w="542801"/>
                <a:gridCol w="500800"/>
              </a:tblGrid>
              <a:tr h="46473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Рік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№ групи 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К-сть унів 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Діагностична контрольна робота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К-сть учнів на кінець року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Річна оцінка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Рівень навчальних досягнень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3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початковий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середній 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достатній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високий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початковий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середній 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достатній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високий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діагностична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річна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85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успішність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якість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успішність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якість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36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2010-2011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01-А       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7%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84%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12%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3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01-Б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27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92%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13%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3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02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36</a:t>
                      </a: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3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04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23%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21%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36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2011-2012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01-А       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0%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0%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25%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3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01-Б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0%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0%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</a:t>
                      </a: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3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02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0%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0%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45</a:t>
                      </a: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3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04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0%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0%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35%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36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2012-2013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04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0%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0%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40%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3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02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0%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0%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0%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0%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50737" marR="507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143875" cy="1143000"/>
          </a:xfrm>
        </p:spPr>
        <p:txBody>
          <a:bodyPr/>
          <a:lstStyle/>
          <a:p>
            <a:pPr>
              <a:defRPr/>
            </a:pPr>
            <a:r>
              <a:rPr lang="uk-UA" dirty="0">
                <a:effectLst/>
              </a:rPr>
              <a:t>МЕТА </a:t>
            </a:r>
            <a:r>
              <a:rPr lang="uk-UA" dirty="0" smtClean="0">
                <a:effectLst/>
              </a:rPr>
              <a:t>ПОРТФОЛІО</a:t>
            </a:r>
            <a:endParaRPr lang="ru-RU" dirty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2128838" y="1844824"/>
            <a:ext cx="7015162" cy="4525962"/>
          </a:xfrm>
        </p:spPr>
        <p:txBody>
          <a:bodyPr/>
          <a:lstStyle/>
          <a:p>
            <a:pPr>
              <a:defRPr/>
            </a:pPr>
            <a:r>
              <a:rPr lang="uk-UA" sz="2400" b="1" dirty="0" smtClean="0">
                <a:latin typeface="Arial" charset="0"/>
                <a:cs typeface="Arial" charset="0"/>
              </a:rPr>
              <a:t>презентувати результати навчально-виховної роботи  для оцінки своєї професійної компетентності;</a:t>
            </a:r>
            <a:endParaRPr lang="ru-RU" sz="2400" b="1" dirty="0" smtClean="0">
              <a:latin typeface="Arial" charset="0"/>
              <a:cs typeface="Arial" charset="0"/>
            </a:endParaRPr>
          </a:p>
          <a:p>
            <a:pPr marL="363538" indent="-363538">
              <a:defRPr/>
            </a:pPr>
            <a:r>
              <a:rPr lang="uk-UA" sz="2400" b="1" dirty="0" smtClean="0">
                <a:latin typeface="Arial" charset="0"/>
                <a:cs typeface="Arial" charset="0"/>
              </a:rPr>
              <a:t>здійснити аналіз, узагальнення та систематизацію педагогічного досвіду;</a:t>
            </a:r>
            <a:endParaRPr lang="ru-RU" sz="2400" b="1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uk-UA" sz="2400" b="1" dirty="0" smtClean="0">
                <a:latin typeface="Arial" charset="0"/>
                <a:cs typeface="Arial" charset="0"/>
              </a:rPr>
              <a:t>фіксувати зміни й зростання за певний час;</a:t>
            </a:r>
            <a:endParaRPr lang="ru-RU" sz="2400" b="1" dirty="0" smtClean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uk-UA" sz="2400" b="1" dirty="0" smtClean="0">
                <a:latin typeface="Arial" charset="0"/>
                <a:cs typeface="Arial" charset="0"/>
              </a:rPr>
              <a:t> сформувати план подальшого професійного зростання.</a:t>
            </a:r>
            <a:r>
              <a:rPr lang="uk-UA" sz="2400" dirty="0" smtClean="0">
                <a:latin typeface="Arial" charset="0"/>
                <a:cs typeface="Arial" charset="0"/>
              </a:rPr>
              <a:t> </a:t>
            </a:r>
            <a:endParaRPr lang="ru-RU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143875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Загальні відомості про викладача</a:t>
            </a:r>
            <a:endParaRPr lang="ru-RU" dirty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1619672" y="1412776"/>
            <a:ext cx="7272337" cy="3748087"/>
          </a:xfrm>
        </p:spPr>
        <p:txBody>
          <a:bodyPr/>
          <a:lstStyle/>
          <a:p>
            <a:pPr eaLnBrk="1" hangingPunct="1"/>
            <a:r>
              <a:rPr lang="uk-UA" sz="2400" i="1" dirty="0" smtClean="0">
                <a:latin typeface="Arial" charset="0"/>
                <a:cs typeface="Arial" charset="0"/>
              </a:rPr>
              <a:t>Дата народження: </a:t>
            </a:r>
            <a:r>
              <a:rPr lang="uk-UA" sz="2400" dirty="0" smtClean="0">
                <a:latin typeface="Arial" charset="0"/>
                <a:cs typeface="Arial" charset="0"/>
              </a:rPr>
              <a:t>05.07.1982 року </a:t>
            </a:r>
          </a:p>
          <a:p>
            <a:pPr eaLnBrk="1" hangingPunct="1"/>
            <a:r>
              <a:rPr lang="uk-UA" sz="2400" i="1" dirty="0" smtClean="0">
                <a:latin typeface="Arial" charset="0"/>
                <a:cs typeface="Arial" charset="0"/>
              </a:rPr>
              <a:t>Педагогічний стаж</a:t>
            </a:r>
            <a:r>
              <a:rPr lang="uk-UA" sz="2400" dirty="0" smtClean="0">
                <a:latin typeface="Arial" charset="0"/>
                <a:cs typeface="Arial" charset="0"/>
              </a:rPr>
              <a:t>: 8 років</a:t>
            </a:r>
          </a:p>
          <a:p>
            <a:pPr eaLnBrk="1" hangingPunct="1"/>
            <a:r>
              <a:rPr lang="uk-UA" sz="2400" i="1" dirty="0" smtClean="0">
                <a:latin typeface="Arial" charset="0"/>
                <a:cs typeface="Arial" charset="0"/>
              </a:rPr>
              <a:t>На займаній посаді: </a:t>
            </a:r>
            <a:r>
              <a:rPr lang="uk-UA" sz="2400" dirty="0" smtClean="0">
                <a:latin typeface="Arial" charset="0"/>
                <a:cs typeface="Arial" charset="0"/>
              </a:rPr>
              <a:t>5 років</a:t>
            </a:r>
          </a:p>
          <a:p>
            <a:pPr eaLnBrk="1" hangingPunct="1"/>
            <a:r>
              <a:rPr lang="uk-UA" sz="2400" i="1" dirty="0" smtClean="0">
                <a:latin typeface="Arial" charset="0"/>
                <a:cs typeface="Arial" charset="0"/>
              </a:rPr>
              <a:t>Кваліфікаційна категорія</a:t>
            </a:r>
            <a:r>
              <a:rPr lang="uk-UA" sz="2400" dirty="0" smtClean="0">
                <a:latin typeface="Arial" charset="0"/>
                <a:cs typeface="Arial" charset="0"/>
              </a:rPr>
              <a:t>: </a:t>
            </a:r>
            <a:r>
              <a:rPr lang="uk-UA" sz="2400" dirty="0" err="1" smtClean="0">
                <a:latin typeface="Arial" charset="0"/>
                <a:cs typeface="Arial" charset="0"/>
              </a:rPr>
              <a:t>“спеціаліст</a:t>
            </a:r>
            <a:r>
              <a:rPr lang="uk-UA" sz="2400" dirty="0" smtClean="0">
                <a:latin typeface="Arial" charset="0"/>
                <a:cs typeface="Arial" charset="0"/>
              </a:rPr>
              <a:t> І </a:t>
            </a:r>
            <a:r>
              <a:rPr lang="uk-UA" sz="2400" dirty="0" err="1" smtClean="0">
                <a:latin typeface="Arial" charset="0"/>
                <a:cs typeface="Arial" charset="0"/>
              </a:rPr>
              <a:t>категорії”</a:t>
            </a:r>
            <a:r>
              <a:rPr lang="uk-UA" sz="2400" dirty="0" smtClean="0">
                <a:latin typeface="Arial" charset="0"/>
                <a:cs typeface="Arial" charset="0"/>
              </a:rPr>
              <a:t> 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uk-UA" sz="2400" i="1" dirty="0" smtClean="0">
                <a:latin typeface="Arial" charset="0"/>
                <a:cs typeface="Arial" charset="0"/>
              </a:rPr>
              <a:t>Участь у роботі методичної комісії: </a:t>
            </a:r>
            <a:r>
              <a:rPr lang="uk-UA" sz="2400" dirty="0" smtClean="0">
                <a:latin typeface="Arial" charset="0"/>
                <a:cs typeface="Arial" charset="0"/>
              </a:rPr>
              <a:t>голова методичної комісії з професії </a:t>
            </a:r>
            <a:r>
              <a:rPr lang="uk-UA" sz="2400" dirty="0" err="1" smtClean="0">
                <a:latin typeface="Arial" charset="0"/>
                <a:cs typeface="Arial" charset="0"/>
              </a:rPr>
              <a:t>“Оператор</a:t>
            </a:r>
            <a:r>
              <a:rPr lang="uk-UA" sz="2400" dirty="0" smtClean="0">
                <a:latin typeface="Arial" charset="0"/>
                <a:cs typeface="Arial" charset="0"/>
              </a:rPr>
              <a:t> комп'ютерного набору; обліковець з реєстрації бухгалтерських </a:t>
            </a:r>
            <a:r>
              <a:rPr lang="uk-UA" sz="2400" dirty="0" err="1" smtClean="0">
                <a:latin typeface="Arial" charset="0"/>
                <a:cs typeface="Arial" charset="0"/>
              </a:rPr>
              <a:t>даних”</a:t>
            </a:r>
            <a:endParaRPr lang="ru-RU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8422" y="0"/>
            <a:ext cx="5653832" cy="864096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Освіта</a:t>
            </a:r>
            <a:endParaRPr lang="ru-RU" dirty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827088" y="765175"/>
            <a:ext cx="7951787" cy="1655713"/>
          </a:xfrm>
        </p:spPr>
        <p:txBody>
          <a:bodyPr/>
          <a:lstStyle/>
          <a:p>
            <a:r>
              <a:rPr lang="uk-UA" sz="2400" dirty="0" smtClean="0">
                <a:latin typeface="Arial" charset="0"/>
                <a:cs typeface="Arial" charset="0"/>
              </a:rPr>
              <a:t>Кіровоградський кібернетико-технічний коледж, спеціальність </a:t>
            </a:r>
            <a:r>
              <a:rPr lang="uk-UA" sz="2400" dirty="0" err="1" smtClean="0">
                <a:latin typeface="Arial" charset="0"/>
                <a:cs typeface="Arial" charset="0"/>
              </a:rPr>
              <a:t>“Програмування</a:t>
            </a:r>
            <a:r>
              <a:rPr lang="uk-UA" sz="2400" dirty="0" smtClean="0">
                <a:latin typeface="Arial" charset="0"/>
                <a:cs typeface="Arial" charset="0"/>
              </a:rPr>
              <a:t> для електронно-обчислювальної техніки та автоматизованих </a:t>
            </a:r>
            <a:r>
              <a:rPr lang="uk-UA" sz="2400" dirty="0" err="1" smtClean="0">
                <a:latin typeface="Arial" charset="0"/>
                <a:cs typeface="Arial" charset="0"/>
              </a:rPr>
              <a:t>систем”</a:t>
            </a:r>
            <a:r>
              <a:rPr lang="uk-UA" sz="2400" dirty="0" smtClean="0">
                <a:latin typeface="Arial" charset="0"/>
                <a:cs typeface="Arial" charset="0"/>
              </a:rPr>
              <a:t>, кваліфікація програміст, 2000 р.</a:t>
            </a:r>
            <a:endParaRPr lang="ru-RU" sz="2400" dirty="0" smtClean="0">
              <a:latin typeface="Arial" charset="0"/>
              <a:cs typeface="Arial" charset="0"/>
            </a:endParaRPr>
          </a:p>
        </p:txBody>
      </p:sp>
      <p:pic>
        <p:nvPicPr>
          <p:cNvPr id="7" name="Рисунок 6" descr="IMG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348880"/>
            <a:ext cx="3719688" cy="2628694"/>
          </a:xfrm>
          <a:prstGeom prst="rect">
            <a:avLst/>
          </a:prstGeom>
        </p:spPr>
      </p:pic>
      <p:pic>
        <p:nvPicPr>
          <p:cNvPr id="8" name="Рисунок 7" descr="IMG_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2645" y="3990608"/>
            <a:ext cx="4061355" cy="2867392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8422" y="0"/>
            <a:ext cx="5653832" cy="864096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Освіта</a:t>
            </a:r>
            <a:endParaRPr lang="ru-RU" dirty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827088" y="765175"/>
            <a:ext cx="7951787" cy="1655713"/>
          </a:xfrm>
        </p:spPr>
        <p:txBody>
          <a:bodyPr/>
          <a:lstStyle/>
          <a:p>
            <a:r>
              <a:rPr lang="uk-UA" sz="2400" dirty="0" smtClean="0">
                <a:latin typeface="Arial" charset="0"/>
                <a:cs typeface="Arial" charset="0"/>
              </a:rPr>
              <a:t>Уманський державний педагогічний університет імені Павла Тичини, спеціальність </a:t>
            </a:r>
            <a:r>
              <a:rPr lang="uk-UA" sz="2400" dirty="0" err="1" smtClean="0">
                <a:latin typeface="Arial" charset="0"/>
                <a:cs typeface="Arial" charset="0"/>
              </a:rPr>
              <a:t>“Технологічна</a:t>
            </a:r>
            <a:r>
              <a:rPr lang="uk-UA" sz="2400" dirty="0" smtClean="0">
                <a:latin typeface="Arial" charset="0"/>
                <a:cs typeface="Arial" charset="0"/>
              </a:rPr>
              <a:t> </a:t>
            </a:r>
            <a:r>
              <a:rPr lang="uk-UA" sz="2400" dirty="0" err="1" smtClean="0">
                <a:latin typeface="Arial" charset="0"/>
                <a:cs typeface="Arial" charset="0"/>
              </a:rPr>
              <a:t>освіта”</a:t>
            </a:r>
            <a:r>
              <a:rPr lang="uk-UA" sz="2400" dirty="0" smtClean="0">
                <a:latin typeface="Arial" charset="0"/>
                <a:cs typeface="Arial" charset="0"/>
              </a:rPr>
              <a:t>, кваліфікація вчитель технологій, профільного навчання і креслення, інформатики, 2012 р.</a:t>
            </a:r>
            <a:endParaRPr lang="ru-RU" sz="2400" dirty="0" smtClean="0">
              <a:latin typeface="Arial" charset="0"/>
              <a:cs typeface="Arial" charset="0"/>
            </a:endParaRPr>
          </a:p>
        </p:txBody>
      </p:sp>
      <p:pic>
        <p:nvPicPr>
          <p:cNvPr id="7" name="Рисунок 6" descr="IMG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636912"/>
            <a:ext cx="3681884" cy="2628694"/>
          </a:xfrm>
          <a:prstGeom prst="rect">
            <a:avLst/>
          </a:prstGeom>
        </p:spPr>
      </p:pic>
      <p:pic>
        <p:nvPicPr>
          <p:cNvPr id="8" name="Рисунок 7" descr="IMG_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717032"/>
            <a:ext cx="4061355" cy="2866289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0"/>
            <a:ext cx="8143875" cy="8367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/>
              <a:t>Курси підвищення кваліфікації</a:t>
            </a:r>
            <a:endParaRPr lang="ru-RU" dirty="0"/>
          </a:p>
        </p:txBody>
      </p:sp>
      <p:pic>
        <p:nvPicPr>
          <p:cNvPr id="8" name="Рисунок 7" descr="IMG_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836712"/>
            <a:ext cx="3923928" cy="2728446"/>
          </a:xfrm>
          <a:prstGeom prst="rect">
            <a:avLst/>
          </a:prstGeom>
        </p:spPr>
      </p:pic>
      <p:pic>
        <p:nvPicPr>
          <p:cNvPr id="9" name="Рисунок 8" descr="IMG_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836712"/>
            <a:ext cx="3899233" cy="2736304"/>
          </a:xfrm>
          <a:prstGeom prst="rect">
            <a:avLst/>
          </a:prstGeom>
        </p:spPr>
      </p:pic>
      <p:pic>
        <p:nvPicPr>
          <p:cNvPr id="10" name="Рисунок 9" descr="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3573016"/>
            <a:ext cx="4321899" cy="3158571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920880" cy="86409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/>
              <a:t>Індивідуальна методична проблема </a:t>
            </a:r>
            <a:endParaRPr lang="ru-RU" dirty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7951787" cy="3600400"/>
          </a:xfrm>
        </p:spPr>
        <p:txBody>
          <a:bodyPr/>
          <a:lstStyle/>
          <a:p>
            <a:pPr indent="15875">
              <a:buNone/>
            </a:pPr>
            <a:r>
              <a:rPr lang="uk-UA" sz="2800" dirty="0" smtClean="0">
                <a:latin typeface="Arial" charset="0"/>
                <a:cs typeface="Arial" charset="0"/>
              </a:rPr>
              <a:t>Впровадження продуктивних </a:t>
            </a:r>
            <a:r>
              <a:rPr lang="uk-UA" sz="2800" smtClean="0">
                <a:latin typeface="Arial" charset="0"/>
                <a:cs typeface="Arial" charset="0"/>
              </a:rPr>
              <a:t>технологій навчання </a:t>
            </a:r>
            <a:r>
              <a:rPr lang="uk-UA" sz="2800" dirty="0" smtClean="0">
                <a:latin typeface="Arial" charset="0"/>
                <a:cs typeface="Arial" charset="0"/>
              </a:rPr>
              <a:t>як засіб формування компетентного робітника</a:t>
            </a:r>
            <a:endParaRPr lang="ru-RU" sz="2800" dirty="0" smtClean="0">
              <a:latin typeface="Arial" charset="0"/>
              <a:cs typeface="Arial" charset="0"/>
            </a:endParaRPr>
          </a:p>
        </p:txBody>
      </p:sp>
      <p:pic>
        <p:nvPicPr>
          <p:cNvPr id="56322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068960"/>
            <a:ext cx="3094757" cy="29372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670" y="260648"/>
            <a:ext cx="8100392" cy="114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kumimoji="1" lang="uk-UA" sz="2800" kern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/>
                <a:cs typeface="+mj-cs"/>
              </a:rPr>
              <a:t>Переймаю та ділюся досвідом  </a:t>
            </a:r>
            <a:r>
              <a:rPr kumimoji="1" lang="uk-UA" sz="2800" kern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/>
                <a:cs typeface="+mj-cs"/>
              </a:rPr>
              <a:t>з колегами, </a:t>
            </a:r>
            <a:r>
              <a:rPr kumimoji="1" lang="uk-UA" sz="2800" kern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/>
                <a:cs typeface="+mj-cs"/>
              </a:rPr>
              <a:t>приймаючи участь в </a:t>
            </a:r>
            <a:r>
              <a:rPr kumimoji="1" lang="uk-UA" sz="2800" kern="0" dirty="0">
                <a:ln>
                  <a:noFill/>
                </a:ln>
                <a:solidFill>
                  <a:srgbClr val="000099"/>
                </a:solidFill>
                <a:effectLst/>
                <a:latin typeface="Times New Roman"/>
                <a:cs typeface="+mj-cs"/>
              </a:rPr>
              <a:t>методичних нарадах, семінарах, методичних </a:t>
            </a:r>
            <a:r>
              <a:rPr kumimoji="1" lang="uk-UA" sz="2800" kern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/>
                <a:cs typeface="+mj-cs"/>
              </a:rPr>
              <a:t>комісіях, педрадах, тренінгах, конференціях.</a:t>
            </a:r>
            <a:endParaRPr lang="ru-RU" sz="2800" dirty="0"/>
          </a:p>
        </p:txBody>
      </p:sp>
      <p:pic>
        <p:nvPicPr>
          <p:cNvPr id="15363" name="Picture 2" descr="C:\!Foto\фото різні\100_432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800725" y="1791891"/>
            <a:ext cx="3178175" cy="238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 descr="E:\Intel Svalyava 2010\foto\100_118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51720" y="1821492"/>
            <a:ext cx="3456383" cy="232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E:\Intel Svalyava 2010\foto\100_1179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331244" y="4489450"/>
            <a:ext cx="29337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C:\8-A\хотьшо\100_6396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52120" y="4509120"/>
            <a:ext cx="331236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670" y="260648"/>
            <a:ext cx="8100392" cy="114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kumimoji="1" lang="uk-UA" sz="2800" kern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/>
                <a:cs typeface="+mj-cs"/>
              </a:rPr>
              <a:t>Позаурочна діяльність</a:t>
            </a:r>
            <a:endParaRPr lang="ru-RU" sz="2800" dirty="0"/>
          </a:p>
        </p:txBody>
      </p:sp>
      <p:pic>
        <p:nvPicPr>
          <p:cNvPr id="7" name="Місце для вмісту 9" descr="Фото0343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578433" y="1268760"/>
            <a:ext cx="3360373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Місце для вмісту 8" descr="Фото03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3847" y="4005064"/>
            <a:ext cx="3360373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Місце для вмісту 4" descr="Фото0337.jpg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1835696" y="4149080"/>
            <a:ext cx="2880320" cy="2160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Місце для вмісту 9" descr="Фото0340.jpg"/>
          <p:cNvPicPr>
            <a:picLocks noGrp="1" noChangeAspect="1"/>
          </p:cNvPicPr>
          <p:nvPr>
            <p:ph sz="quarter"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1763688" y="1340768"/>
            <a:ext cx="2860561" cy="2145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ИНФОР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ИНФОРМАТИКА</Template>
  <TotalTime>991</TotalTime>
  <Words>440</Words>
  <Application>Microsoft Office PowerPoint</Application>
  <PresentationFormat>Экран (4:3)</PresentationFormat>
  <Paragraphs>206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Презентация ИНФОРМАТИКА</vt:lpstr>
      <vt:lpstr>Портфоліо Голуба Дмитра Валерійовича </vt:lpstr>
      <vt:lpstr>МЕТА ПОРТФОЛІО</vt:lpstr>
      <vt:lpstr>Загальні відомості про викладача</vt:lpstr>
      <vt:lpstr>Освіта</vt:lpstr>
      <vt:lpstr>Освіта</vt:lpstr>
      <vt:lpstr>Курси підвищення кваліфікації</vt:lpstr>
      <vt:lpstr>Індивідуальна методична проблема </vt:lpstr>
      <vt:lpstr>Переймаю та ділюся досвідом  з колегами, приймаючи участь в методичних нарадах, семінарах, методичних комісіях, педрадах, тренінгах, конференціях.</vt:lpstr>
      <vt:lpstr>Позаурочна діяльність</vt:lpstr>
      <vt:lpstr>Нагороди </vt:lpstr>
      <vt:lpstr>Нагороди </vt:lpstr>
      <vt:lpstr>Нагороди </vt:lpstr>
      <vt:lpstr>Нагороди </vt:lpstr>
      <vt:lpstr>Нагороди </vt:lpstr>
      <vt:lpstr>Нагороди </vt:lpstr>
      <vt:lpstr>Нагороди </vt:lpstr>
      <vt:lpstr>Результативність досвіду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tani</cp:lastModifiedBy>
  <cp:revision>117</cp:revision>
  <dcterms:created xsi:type="dcterms:W3CDTF">2011-07-24T06:23:31Z</dcterms:created>
  <dcterms:modified xsi:type="dcterms:W3CDTF">2014-05-19T10:10:53Z</dcterms:modified>
</cp:coreProperties>
</file>