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Default Extension="ppt" ContentType="application/vnd.ms-powerpoi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pptx" ContentType="application/vnd.openxmlformats-officedocument.presentationml.presentation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  <p:sldMasterId id="2147483840" r:id="rId2"/>
  </p:sldMasterIdLst>
  <p:notesMasterIdLst>
    <p:notesMasterId r:id="rId59"/>
  </p:notesMasterIdLst>
  <p:sldIdLst>
    <p:sldId id="362" r:id="rId3"/>
    <p:sldId id="361" r:id="rId4"/>
    <p:sldId id="364" r:id="rId5"/>
    <p:sldId id="365" r:id="rId6"/>
    <p:sldId id="488" r:id="rId7"/>
    <p:sldId id="489" r:id="rId8"/>
    <p:sldId id="490" r:id="rId9"/>
    <p:sldId id="491" r:id="rId10"/>
    <p:sldId id="492" r:id="rId11"/>
    <p:sldId id="493" r:id="rId12"/>
    <p:sldId id="497" r:id="rId13"/>
    <p:sldId id="366" r:id="rId14"/>
    <p:sldId id="517" r:id="rId15"/>
    <p:sldId id="504" r:id="rId16"/>
    <p:sldId id="485" r:id="rId17"/>
    <p:sldId id="483" r:id="rId18"/>
    <p:sldId id="506" r:id="rId19"/>
    <p:sldId id="509" r:id="rId20"/>
    <p:sldId id="501" r:id="rId21"/>
    <p:sldId id="500" r:id="rId22"/>
    <p:sldId id="505" r:id="rId23"/>
    <p:sldId id="502" r:id="rId24"/>
    <p:sldId id="511" r:id="rId25"/>
    <p:sldId id="487" r:id="rId26"/>
    <p:sldId id="434" r:id="rId27"/>
    <p:sldId id="445" r:id="rId28"/>
    <p:sldId id="440" r:id="rId29"/>
    <p:sldId id="451" r:id="rId30"/>
    <p:sldId id="454" r:id="rId31"/>
    <p:sldId id="459" r:id="rId32"/>
    <p:sldId id="441" r:id="rId33"/>
    <p:sldId id="460" r:id="rId34"/>
    <p:sldId id="512" r:id="rId35"/>
    <p:sldId id="452" r:id="rId36"/>
    <p:sldId id="455" r:id="rId37"/>
    <p:sldId id="447" r:id="rId38"/>
    <p:sldId id="443" r:id="rId39"/>
    <p:sldId id="465" r:id="rId40"/>
    <p:sldId id="461" r:id="rId41"/>
    <p:sldId id="430" r:id="rId42"/>
    <p:sldId id="456" r:id="rId43"/>
    <p:sldId id="513" r:id="rId44"/>
    <p:sldId id="475" r:id="rId45"/>
    <p:sldId id="474" r:id="rId46"/>
    <p:sldId id="464" r:id="rId47"/>
    <p:sldId id="462" r:id="rId48"/>
    <p:sldId id="463" r:id="rId49"/>
    <p:sldId id="467" r:id="rId50"/>
    <p:sldId id="523" r:id="rId51"/>
    <p:sldId id="522" r:id="rId52"/>
    <p:sldId id="524" r:id="rId53"/>
    <p:sldId id="518" r:id="rId54"/>
    <p:sldId id="519" r:id="rId55"/>
    <p:sldId id="520" r:id="rId56"/>
    <p:sldId id="345" r:id="rId57"/>
    <p:sldId id="516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5BE3B"/>
    <a:srgbClr val="00FFFF"/>
    <a:srgbClr val="2296DE"/>
    <a:srgbClr val="FF3300"/>
    <a:srgbClr val="0000FF"/>
    <a:srgbClr val="FF66CC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505" autoAdjust="0"/>
    <p:restoredTop sz="97178" autoAdjust="0"/>
  </p:normalViewPr>
  <p:slideViewPr>
    <p:cSldViewPr>
      <p:cViewPr>
        <p:scale>
          <a:sx n="75" d="100"/>
          <a:sy n="75" d="100"/>
        </p:scale>
        <p:origin x="-2082" y="-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3F68454-4DB2-4987-82DB-C876A3892CE9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8E7C9B-561C-460D-A0F0-13A33BD79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B02158-FAFD-438E-880D-671FF289085E}" type="slidenum">
              <a:rPr lang="ru-RU" smtClean="0">
                <a:cs typeface="Arial" charset="0"/>
              </a:rPr>
              <a:pPr/>
              <a:t>2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04865-9E43-4B4F-B189-728116F42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39947-A960-4E25-8248-CFD94F8D8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02470-65D9-45FF-9F88-EC85C85D6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75665-8CF0-4087-89FD-96591987A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0E996-20B7-43AA-AE92-BDE6B2C01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F1B7D-4120-4F06-A2B0-3A3B330D0E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F2187-5EB0-4D94-BCC9-F1BA310A73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F14D-0802-4F0D-A933-5F2F6EB08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3EB91-FB5F-4640-BBB0-9B7F9EBFA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F2A75-DA53-40C2-89D6-53A641B3C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BDAE6-FDC8-46EA-90EE-F7507AC43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89C3-8AC6-4DAD-9EEB-0C514769D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AD4B5-3229-4CB3-A88C-C1768728D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B9569-2FCD-4861-B259-29D8B0059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284B3-649E-4173-8454-168D2DA1E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8919-B2C5-41F4-B899-E552616C7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1D37A-986E-4331-BE79-8C316DDFB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39E86-EA44-4A5A-B2F1-A8AE92098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BB55C-191F-41B4-BB33-B96FE0B23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5ECC9-ADEA-4D76-9246-3C7D96F89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56CD-E3C1-4DCB-88FA-C9FDDC6D0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484F-AD43-4A26-825B-4592A6B9CC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5E6D455-7F38-4C0E-AC62-827C376BF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58" r:id="rId2"/>
    <p:sldLayoutId id="2147483863" r:id="rId3"/>
    <p:sldLayoutId id="2147483857" r:id="rId4"/>
    <p:sldLayoutId id="2147483856" r:id="rId5"/>
    <p:sldLayoutId id="2147483855" r:id="rId6"/>
    <p:sldLayoutId id="2147483854" r:id="rId7"/>
    <p:sldLayoutId id="2147483853" r:id="rId8"/>
    <p:sldLayoutId id="2147483852" r:id="rId9"/>
    <p:sldLayoutId id="2147483851" r:id="rId10"/>
    <p:sldLayoutId id="2147483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31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25C0E2D-40F1-4913-8F97-C16FF8B82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2" r:id="rId4"/>
    <p:sldLayoutId id="2147483867" r:id="rId5"/>
    <p:sldLayoutId id="2147483861" r:id="rId6"/>
    <p:sldLayoutId id="2147483868" r:id="rId7"/>
    <p:sldLayoutId id="2147483869" r:id="rId8"/>
    <p:sldLayoutId id="2147483870" r:id="rId9"/>
    <p:sldLayoutId id="2147483860" r:id="rId10"/>
    <p:sldLayoutId id="21474838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1.xml"/><Relationship Id="rId7" Type="http://schemas.openxmlformats.org/officeDocument/2006/relationships/slide" Target="slide28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46.xml"/><Relationship Id="rId4" Type="http://schemas.openxmlformats.org/officeDocument/2006/relationships/slide" Target="slide13.xml"/><Relationship Id="rId9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.ppt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oleObject" Target="../embeddings/____________Microsoft_Office_PowerPoint_97-20034.ppt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.ppt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6.ppt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2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4" descr="power-point-theme-1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785813" y="938213"/>
            <a:ext cx="7358062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 eaLnBrk="0" hangingPunct="0">
              <a:tabLst>
                <a:tab pos="269875" algn="l"/>
              </a:tabLst>
            </a:pPr>
            <a:r>
              <a:rPr lang="uk-UA" sz="4800" b="1">
                <a:latin typeface="Times New Roman" pitchFamily="18" charset="0"/>
                <a:cs typeface="Times New Roman" pitchFamily="18" charset="0"/>
              </a:rPr>
              <a:t>Система методичної роботи у світлі сучасних вимог</a:t>
            </a:r>
          </a:p>
          <a:p>
            <a:pPr indent="180975" algn="r" eaLnBrk="0" hangingPunct="0">
              <a:tabLst>
                <a:tab pos="269875" algn="l"/>
              </a:tabLst>
            </a:pPr>
            <a:endParaRPr lang="uk-UA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7" name="AutoShape 47"/>
          <p:cNvSpPr>
            <a:spLocks noChangeArrowheads="1"/>
          </p:cNvSpPr>
          <p:nvPr/>
        </p:nvSpPr>
        <p:spPr bwMode="invGray">
          <a:xfrm>
            <a:off x="1714500" y="1571625"/>
            <a:ext cx="5759450" cy="3071813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8900000" scaled="1"/>
          </a:gradFill>
          <a:ln w="9525" algn="ctr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56368" name="AutoShape 48"/>
          <p:cNvSpPr>
            <a:spLocks noChangeArrowheads="1"/>
          </p:cNvSpPr>
          <p:nvPr/>
        </p:nvSpPr>
        <p:spPr bwMode="blackWhite">
          <a:xfrm>
            <a:off x="1714500" y="214313"/>
            <a:ext cx="5791200" cy="9350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EE7F2"/>
              </a:gs>
              <a:gs pos="8999">
                <a:srgbClr val="FBD49C"/>
              </a:gs>
              <a:gs pos="19500">
                <a:srgbClr val="FBA97D"/>
              </a:gs>
              <a:gs pos="32000">
                <a:srgbClr val="FAC77D"/>
              </a:gs>
              <a:gs pos="41001">
                <a:srgbClr val="FEE7F2"/>
              </a:gs>
              <a:gs pos="50000">
                <a:srgbClr val="FBEAC7"/>
              </a:gs>
              <a:gs pos="59000">
                <a:srgbClr val="FEE7F2"/>
              </a:gs>
              <a:gs pos="68000">
                <a:srgbClr val="FAC77D"/>
              </a:gs>
              <a:gs pos="80500">
                <a:srgbClr val="FBA97D"/>
              </a:gs>
              <a:gs pos="91001">
                <a:srgbClr val="FBD49C"/>
              </a:gs>
              <a:gs pos="100000">
                <a:srgbClr val="FEE7F2"/>
              </a:gs>
            </a:gsLst>
            <a:lin ang="270000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56369" name="Text Box 49"/>
          <p:cNvSpPr txBox="1">
            <a:spLocks noChangeArrowheads="1"/>
          </p:cNvSpPr>
          <p:nvPr/>
        </p:nvSpPr>
        <p:spPr bwMode="gray">
          <a:xfrm>
            <a:off x="3643313" y="2571750"/>
            <a:ext cx="2001837" cy="181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>
                <a:solidFill>
                  <a:srgbClr val="C00000"/>
                </a:solidFill>
                <a:latin typeface="Algerian" pitchFamily="82" charset="0"/>
              </a:rPr>
              <a:t>Успішна </a:t>
            </a:r>
          </a:p>
          <a:p>
            <a:pPr algn="ctr"/>
            <a:r>
              <a:rPr lang="uk-UA" sz="2800" b="1">
                <a:solidFill>
                  <a:srgbClr val="C00000"/>
                </a:solidFill>
                <a:latin typeface="Algerian" pitchFamily="82" charset="0"/>
              </a:rPr>
              <a:t>реалізація </a:t>
            </a:r>
          </a:p>
          <a:p>
            <a:pPr algn="ctr"/>
            <a:r>
              <a:rPr lang="uk-UA" sz="2800" b="1">
                <a:solidFill>
                  <a:srgbClr val="C00000"/>
                </a:solidFill>
                <a:latin typeface="Algerian" pitchFamily="82" charset="0"/>
              </a:rPr>
              <a:t>напрямків </a:t>
            </a:r>
          </a:p>
          <a:p>
            <a:pPr algn="ctr"/>
            <a:r>
              <a:rPr lang="uk-UA" sz="2800" b="1">
                <a:solidFill>
                  <a:srgbClr val="C00000"/>
                </a:solidFill>
                <a:latin typeface="Algerian" pitchFamily="82" charset="0"/>
              </a:rPr>
              <a:t>роботи</a:t>
            </a:r>
            <a:endParaRPr lang="en-US" sz="2800" b="1">
              <a:solidFill>
                <a:srgbClr val="C00000"/>
              </a:solidFill>
              <a:latin typeface="Algerian" pitchFamily="82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62013" y="4500563"/>
            <a:ext cx="1587500" cy="1544637"/>
            <a:chOff x="528" y="2823"/>
            <a:chExt cx="1000" cy="973"/>
          </a:xfrm>
        </p:grpSpPr>
        <p:sp>
          <p:nvSpPr>
            <p:cNvPr id="56371" name="Oval 51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72" name="Oval 52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85001"/>
                  </a:schemeClr>
                </a:gs>
                <a:gs pos="100000">
                  <a:schemeClr val="tx2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73" name="Oval 53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pic>
          <p:nvPicPr>
            <p:cNvPr id="131129" name="Picture 54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130" name="Text Box 55"/>
            <p:cNvSpPr txBox="1">
              <a:spLocks noChangeArrowheads="1"/>
            </p:cNvSpPr>
            <p:nvPr/>
          </p:nvSpPr>
          <p:spPr bwMode="gray">
            <a:xfrm>
              <a:off x="528" y="3231"/>
              <a:ext cx="99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uk-UA" sz="1600" b="1">
                  <a:solidFill>
                    <a:srgbClr val="6BB1C9"/>
                  </a:solidFill>
                </a:rPr>
                <a:t>прогностична</a:t>
              </a:r>
              <a:endParaRPr lang="en-US" sz="1600" b="1">
                <a:solidFill>
                  <a:schemeClr val="hlink"/>
                </a:solidFill>
              </a:endParaRP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2928938" y="5000625"/>
            <a:ext cx="1544637" cy="1544638"/>
            <a:chOff x="1776" y="2823"/>
            <a:chExt cx="973" cy="973"/>
          </a:xfrm>
        </p:grpSpPr>
        <p:sp>
          <p:nvSpPr>
            <p:cNvPr id="56377" name="Oval 57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78" name="Oval 58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79" name="Oval 59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pic>
          <p:nvPicPr>
            <p:cNvPr id="131124" name="Picture 60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797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125" name="Text Box 61"/>
            <p:cNvSpPr txBox="1">
              <a:spLocks noChangeArrowheads="1"/>
            </p:cNvSpPr>
            <p:nvPr/>
          </p:nvSpPr>
          <p:spPr bwMode="gray">
            <a:xfrm>
              <a:off x="1821" y="3228"/>
              <a:ext cx="88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uk-UA" sz="1600" b="1">
                  <a:solidFill>
                    <a:srgbClr val="FFFF00"/>
                  </a:solidFill>
                </a:rPr>
                <a:t>моделююча</a:t>
              </a:r>
              <a:endParaRPr lang="en-US" sz="1600" b="1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5072063" y="5000625"/>
            <a:ext cx="1714500" cy="1544638"/>
            <a:chOff x="2979" y="2823"/>
            <a:chExt cx="1080" cy="973"/>
          </a:xfrm>
        </p:grpSpPr>
        <p:sp>
          <p:nvSpPr>
            <p:cNvPr id="56383" name="Oval 63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84" name="Oval 64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85" name="Oval 65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pic>
          <p:nvPicPr>
            <p:cNvPr id="131119" name="Picture 66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120" name="Text Box 67"/>
            <p:cNvSpPr txBox="1">
              <a:spLocks noChangeArrowheads="1"/>
            </p:cNvSpPr>
            <p:nvPr/>
          </p:nvSpPr>
          <p:spPr bwMode="gray">
            <a:xfrm>
              <a:off x="2979" y="3228"/>
              <a:ext cx="108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sz="1400" b="1">
                  <a:solidFill>
                    <a:srgbClr val="CC0000"/>
                  </a:solidFill>
                  <a:latin typeface="Verdana" pitchFamily="34" charset="0"/>
                </a:rPr>
                <a:t>відновлююча</a:t>
              </a:r>
              <a:endParaRPr lang="en-US" sz="1400">
                <a:solidFill>
                  <a:srgbClr val="CC0000"/>
                </a:solidFill>
              </a:endParaRPr>
            </a:p>
          </p:txBody>
        </p:sp>
      </p:grp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7215188" y="4572000"/>
            <a:ext cx="1544637" cy="1544638"/>
            <a:chOff x="4272" y="2823"/>
            <a:chExt cx="973" cy="973"/>
          </a:xfrm>
        </p:grpSpPr>
        <p:sp>
          <p:nvSpPr>
            <p:cNvPr id="56389" name="Oval 69"/>
            <p:cNvSpPr>
              <a:spLocks noChangeArrowheads="1"/>
            </p:cNvSpPr>
            <p:nvPr/>
          </p:nvSpPr>
          <p:spPr bwMode="gray">
            <a:xfrm>
              <a:off x="4272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90" name="Oval 70"/>
            <p:cNvSpPr>
              <a:spLocks noChangeArrowheads="1"/>
            </p:cNvSpPr>
            <p:nvPr/>
          </p:nvSpPr>
          <p:spPr bwMode="gray">
            <a:xfrm>
              <a:off x="4293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85001"/>
                  </a:schemeClr>
                </a:gs>
                <a:gs pos="100000">
                  <a:schemeClr val="fol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91" name="Oval 71"/>
            <p:cNvSpPr>
              <a:spLocks noChangeArrowheads="1"/>
            </p:cNvSpPr>
            <p:nvPr/>
          </p:nvSpPr>
          <p:spPr bwMode="gray">
            <a:xfrm>
              <a:off x="4329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pic>
          <p:nvPicPr>
            <p:cNvPr id="131114" name="Picture 72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4293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52" name="Text Box 73"/>
            <p:cNvSpPr txBox="1">
              <a:spLocks noChangeArrowheads="1"/>
            </p:cNvSpPr>
            <p:nvPr/>
          </p:nvSpPr>
          <p:spPr bwMode="gray">
            <a:xfrm>
              <a:off x="4295" y="3229"/>
              <a:ext cx="93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600" b="1" dirty="0">
                  <a:solidFill>
                    <a:schemeClr val="accent5"/>
                  </a:solidFill>
                  <a:latin typeface="Verdana" pitchFamily="34" charset="0"/>
                  <a:cs typeface="+mn-cs"/>
                </a:rPr>
                <a:t>коригуюча</a:t>
              </a:r>
              <a:endParaRPr lang="en-US" sz="1600" dirty="0">
                <a:solidFill>
                  <a:schemeClr val="accent5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56395" name="WordArt 75"/>
          <p:cNvSpPr>
            <a:spLocks noChangeArrowheads="1" noChangeShapeType="1" noTextEdit="1"/>
          </p:cNvSpPr>
          <p:nvPr/>
        </p:nvSpPr>
        <p:spPr bwMode="auto">
          <a:xfrm>
            <a:off x="1928813" y="357188"/>
            <a:ext cx="5286375" cy="720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ФУНКЦІЇ МЕТОДИЧНОЇ  СЛУЖБИ</a:t>
            </a:r>
          </a:p>
        </p:txBody>
      </p:sp>
      <p:grpSp>
        <p:nvGrpSpPr>
          <p:cNvPr id="6" name="Group 76"/>
          <p:cNvGrpSpPr>
            <a:grpSpLocks/>
          </p:cNvGrpSpPr>
          <p:nvPr/>
        </p:nvGrpSpPr>
        <p:grpSpPr bwMode="auto">
          <a:xfrm>
            <a:off x="285750" y="2643188"/>
            <a:ext cx="1544638" cy="1544637"/>
            <a:chOff x="555" y="2823"/>
            <a:chExt cx="973" cy="973"/>
          </a:xfrm>
        </p:grpSpPr>
        <p:sp>
          <p:nvSpPr>
            <p:cNvPr id="56397" name="Oval 77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398" name="Oval 78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85001"/>
                  </a:schemeClr>
                </a:gs>
                <a:gs pos="100000">
                  <a:schemeClr val="tx2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31108" name="Oval 79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solidFill>
              <a:srgbClr val="66FF99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1109" name="Picture 80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110" name="Text Box 81"/>
            <p:cNvSpPr txBox="1">
              <a:spLocks noChangeArrowheads="1"/>
            </p:cNvSpPr>
            <p:nvPr/>
          </p:nvSpPr>
          <p:spPr bwMode="gray">
            <a:xfrm>
              <a:off x="628" y="3231"/>
              <a:ext cx="80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uk-UA" sz="1600" b="1">
                  <a:solidFill>
                    <a:srgbClr val="CC0000"/>
                  </a:solidFill>
                </a:rPr>
                <a:t>Емоційний</a:t>
              </a:r>
              <a:endParaRPr lang="en-US" sz="1600" b="1">
                <a:solidFill>
                  <a:srgbClr val="CC0000"/>
                </a:solidFill>
              </a:endParaRPr>
            </a:p>
          </p:txBody>
        </p:sp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7429500" y="2643188"/>
            <a:ext cx="1544638" cy="1544637"/>
            <a:chOff x="550" y="2823"/>
            <a:chExt cx="973" cy="973"/>
          </a:xfrm>
        </p:grpSpPr>
        <p:sp>
          <p:nvSpPr>
            <p:cNvPr id="56403" name="Oval 83"/>
            <p:cNvSpPr>
              <a:spLocks noChangeArrowheads="1"/>
            </p:cNvSpPr>
            <p:nvPr/>
          </p:nvSpPr>
          <p:spPr bwMode="gray">
            <a:xfrm>
              <a:off x="550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6404" name="Oval 84"/>
            <p:cNvSpPr>
              <a:spLocks noChangeArrowheads="1"/>
            </p:cNvSpPr>
            <p:nvPr/>
          </p:nvSpPr>
          <p:spPr bwMode="gray">
            <a:xfrm>
              <a:off x="571" y="2845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85001"/>
                  </a:schemeClr>
                </a:gs>
                <a:gs pos="100000">
                  <a:schemeClr val="tx2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31103" name="Oval 85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solidFill>
              <a:srgbClr val="CCFF66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1104" name="Picture 86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672" y="2882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2" name="Text Box 87"/>
            <p:cNvSpPr txBox="1">
              <a:spLocks noChangeArrowheads="1"/>
            </p:cNvSpPr>
            <p:nvPr/>
          </p:nvSpPr>
          <p:spPr bwMode="gray">
            <a:xfrm>
              <a:off x="627" y="3152"/>
              <a:ext cx="763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6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+mn-cs"/>
                </a:rPr>
                <a:t>Пропаган-</a:t>
              </a:r>
            </a:p>
            <a:p>
              <a:pPr algn="ctr">
                <a:defRPr/>
              </a:pPr>
              <a:r>
                <a:rPr lang="uk-UA" sz="16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+mn-cs"/>
                </a:rPr>
                <a:t>дистська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285750" y="2643188"/>
            <a:ext cx="1544638" cy="1544637"/>
            <a:chOff x="555" y="2823"/>
            <a:chExt cx="973" cy="973"/>
          </a:xfrm>
        </p:grpSpPr>
        <p:sp>
          <p:nvSpPr>
            <p:cNvPr id="45" name="Oval 77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46" name="Oval 78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85001"/>
                  </a:schemeClr>
                </a:gs>
                <a:gs pos="100000">
                  <a:schemeClr val="tx2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31098" name="Oval 79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solidFill>
              <a:srgbClr val="66FF99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1099" name="Picture 80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100" name="Text Box 81"/>
            <p:cNvSpPr txBox="1">
              <a:spLocks noChangeArrowheads="1"/>
            </p:cNvSpPr>
            <p:nvPr/>
          </p:nvSpPr>
          <p:spPr bwMode="gray">
            <a:xfrm>
              <a:off x="555" y="3228"/>
              <a:ext cx="954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uk-UA" sz="1600" b="1">
                  <a:solidFill>
                    <a:srgbClr val="CC0000"/>
                  </a:solidFill>
                </a:rPr>
                <a:t>діагностична</a:t>
              </a:r>
              <a:endParaRPr lang="en-US" sz="1600" b="1">
                <a:solidFill>
                  <a:srgbClr val="CC0000"/>
                </a:solidFill>
              </a:endParaRP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42875" y="785813"/>
            <a:ext cx="1616075" cy="1544637"/>
            <a:chOff x="1731" y="2823"/>
            <a:chExt cx="1018" cy="973"/>
          </a:xfrm>
        </p:grpSpPr>
        <p:sp>
          <p:nvSpPr>
            <p:cNvPr id="59" name="Oval 57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pic>
          <p:nvPicPr>
            <p:cNvPr id="131094" name="Picture 60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797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95" name="Text Box 61"/>
            <p:cNvSpPr txBox="1">
              <a:spLocks noChangeArrowheads="1"/>
            </p:cNvSpPr>
            <p:nvPr/>
          </p:nvSpPr>
          <p:spPr bwMode="gray">
            <a:xfrm>
              <a:off x="1731" y="3228"/>
              <a:ext cx="993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uk-UA" sz="1600" b="1">
                  <a:solidFill>
                    <a:srgbClr val="FFC000"/>
                  </a:solidFill>
                </a:rPr>
                <a:t>організаційна</a:t>
              </a:r>
              <a:endParaRPr lang="en-US" sz="1600" b="1">
                <a:solidFill>
                  <a:srgbClr val="FFC000"/>
                </a:solidFill>
              </a:endParaRPr>
            </a:p>
          </p:txBody>
        </p:sp>
      </p:grpSp>
      <p:grpSp>
        <p:nvGrpSpPr>
          <p:cNvPr id="10" name="Group 62"/>
          <p:cNvGrpSpPr>
            <a:grpSpLocks/>
          </p:cNvGrpSpPr>
          <p:nvPr/>
        </p:nvGrpSpPr>
        <p:grpSpPr bwMode="auto">
          <a:xfrm>
            <a:off x="7358063" y="928688"/>
            <a:ext cx="1544637" cy="1544637"/>
            <a:chOff x="3024" y="2823"/>
            <a:chExt cx="973" cy="973"/>
          </a:xfrm>
        </p:grpSpPr>
        <p:sp>
          <p:nvSpPr>
            <p:cNvPr id="65" name="Oval 63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pic>
          <p:nvPicPr>
            <p:cNvPr id="131089" name="Picture 66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90" name="Text Box 67"/>
            <p:cNvSpPr txBox="1">
              <a:spLocks noChangeArrowheads="1"/>
            </p:cNvSpPr>
            <p:nvPr/>
          </p:nvSpPr>
          <p:spPr bwMode="gray">
            <a:xfrm>
              <a:off x="3024" y="3093"/>
              <a:ext cx="944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uk-UA" sz="1600">
                  <a:solidFill>
                    <a:srgbClr val="CC0000"/>
                  </a:solidFill>
                </a:rPr>
                <a:t>Контрольно-</a:t>
              </a:r>
            </a:p>
            <a:p>
              <a:pPr algn="ctr"/>
              <a:r>
                <a:rPr lang="uk-UA" sz="1600">
                  <a:solidFill>
                    <a:srgbClr val="CC0000"/>
                  </a:solidFill>
                </a:rPr>
                <a:t>інформаційна</a:t>
              </a:r>
              <a:endParaRPr lang="en-US" sz="1600">
                <a:solidFill>
                  <a:srgbClr val="CC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20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2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67" grpId="0" animBg="1"/>
      <p:bldP spid="56368" grpId="0" animBg="1"/>
      <p:bldP spid="56369" grpId="0"/>
      <p:bldP spid="563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43362" name="Picture 2" descr="D:\f_11_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285750" y="500063"/>
            <a:ext cx="85725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eaLnBrk="0" hangingPunct="0">
              <a:tabLst>
                <a:tab pos="269875" algn="l"/>
              </a:tabLst>
              <a:defRPr/>
            </a:pPr>
            <a:endParaRPr lang="ru-RU" sz="1600" b="1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>
              <a:tabLst>
                <a:tab pos="269875" algn="l"/>
              </a:tabLst>
              <a:defRPr/>
            </a:pPr>
            <a:r>
              <a:rPr lang="ru-RU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Головні</a:t>
            </a:r>
            <a:r>
              <a:rPr lang="ru-RU" sz="28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28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28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методичної</a:t>
            </a:r>
            <a:r>
              <a:rPr lang="ru-RU" sz="28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endParaRPr lang="uk-UA" sz="2800" b="1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  <a:defRPr/>
            </a:pPr>
            <a:endParaRPr lang="uk-UA" sz="1400" b="1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  <a:defRPr/>
            </a:pPr>
            <a:endParaRPr lang="uk-UA" sz="1400" b="1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  <a:defRPr/>
            </a:pPr>
            <a:endParaRPr lang="ru-RU" sz="1400" b="1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just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документи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just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література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just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засоби масової інформації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just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педагогічний досвід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just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спілкування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just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діагностування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just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прогнозування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just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тестація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татистичні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14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4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14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9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7538" y="304800"/>
            <a:ext cx="8229600" cy="6953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u="sng" smtClean="0">
                <a:solidFill>
                  <a:srgbClr val="FF0000"/>
                </a:solidFill>
                <a:latin typeface="Arial Unicode MS" pitchFamily="34" charset="-128"/>
              </a:rPr>
              <a:t>За</a:t>
            </a:r>
            <a:r>
              <a:rPr lang="uk-UA" sz="3600" u="sng" smtClean="0">
                <a:solidFill>
                  <a:srgbClr val="FF0000"/>
                </a:solidFill>
                <a:latin typeface="Arial Unicode MS" pitchFamily="34" charset="-128"/>
              </a:rPr>
              <a:t>вдання</a:t>
            </a:r>
            <a:r>
              <a:rPr lang="ru-RU" sz="3600" u="sng" smtClean="0">
                <a:solidFill>
                  <a:srgbClr val="FF0000"/>
                </a:solidFill>
                <a:latin typeface="Arial Unicode MS" pitchFamily="34" charset="-128"/>
              </a:rPr>
              <a:t> методичної роботи:</a:t>
            </a:r>
            <a:br>
              <a:rPr lang="ru-RU" sz="3600" u="sng" smtClean="0">
                <a:solidFill>
                  <a:srgbClr val="FF0000"/>
                </a:solidFill>
                <a:latin typeface="Arial Unicode MS" pitchFamily="34" charset="-128"/>
              </a:rPr>
            </a:br>
            <a:endParaRPr lang="ru-RU" sz="3600" u="sng" smtClean="0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714375"/>
            <a:ext cx="8785225" cy="5954713"/>
          </a:xfrm>
        </p:spPr>
        <p:txBody>
          <a:bodyPr>
            <a:normAutofit lnSpcReduction="10000"/>
          </a:bodyPr>
          <a:lstStyle/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uk-UA" sz="2100" dirty="0" smtClean="0">
                <a:cs typeface="Times New Roman" pitchFamily="18" charset="0"/>
              </a:rPr>
              <a:t>Організаційно-методичне забезпечення програм розвитку ПТНЗ; 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uk-UA" sz="2100" dirty="0" smtClean="0">
                <a:cs typeface="Times New Roman" pitchFamily="18" charset="0"/>
              </a:rPr>
              <a:t>Удосконалення змісту, форм та методів навчання та виховання, забезпечення єдності, органічного взаємозв'язку загальноосвітньої та професійної підготовки учнів на основі принципів гнучкості, наступності, прогностичності;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uk-UA" sz="2100" dirty="0" smtClean="0">
                <a:cs typeface="Times New Roman" pitchFamily="18" charset="0"/>
              </a:rPr>
              <a:t>Розвиток педагогічної та професійної майстерності, їх загальної культури створення мотивації і умов для професійного вдосконалення; 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uk-UA" sz="2100" dirty="0" smtClean="0">
                <a:cs typeface="Times New Roman" pitchFamily="18" charset="0"/>
              </a:rPr>
              <a:t>Інформаційне забезпечення педагогічних працівників з проблем освіти, педагогіки, психології інформування про досягнення науки і техніки; 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uk-UA" sz="2100" dirty="0" smtClean="0">
                <a:cs typeface="Times New Roman" pitchFamily="18" charset="0"/>
              </a:rPr>
              <a:t>Організаційно-методична допомога у розвитку педагогічної творчості, передового досвіду, педагогічних технологій;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uk-UA" sz="2100" dirty="0" smtClean="0">
                <a:cs typeface="Times New Roman" pitchFamily="18" charset="0"/>
              </a:rPr>
              <a:t>Створення КМЗ предметів і професій розробка та видання методичних посібників, рекомендацій; 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uk-UA" sz="2100" dirty="0" smtClean="0">
                <a:cs typeface="Times New Roman" pitchFamily="18" charset="0"/>
              </a:rPr>
              <a:t>Забезпечення інтеграції навчального процесу, науки і практики; 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uk-UA" sz="2100" dirty="0" smtClean="0">
                <a:cs typeface="Times New Roman" pitchFamily="18" charset="0"/>
              </a:rPr>
              <a:t> Підготовка до атестації педагогічних працівників.</a:t>
            </a:r>
            <a:endParaRPr lang="ru-RU" sz="2100" dirty="0" smtClean="0">
              <a:cs typeface="Times New Roman" pitchFamily="18" charset="0"/>
            </a:endParaRPr>
          </a:p>
        </p:txBody>
      </p:sp>
      <p:pic>
        <p:nvPicPr>
          <p:cNvPr id="133124" name="Picture 5" descr="image01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8313" y="6249988"/>
            <a:ext cx="164306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8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CCFF33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1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uk-UA" sz="3700" smtClean="0">
                <a:ln>
                  <a:noFill/>
                </a:ln>
                <a:solidFill>
                  <a:srgbClr val="C5BE3B"/>
                </a:solidFill>
                <a:effectLst/>
              </a:rPr>
              <a:t>Створюємо логічну послідовність,наступність, взаємозвязок</a:t>
            </a:r>
            <a:endParaRPr lang="ru-RU" sz="3700" smtClean="0">
              <a:ln>
                <a:noFill/>
              </a:ln>
              <a:solidFill>
                <a:srgbClr val="C5BE3B"/>
              </a:solidFill>
              <a:effectLst/>
            </a:endParaRPr>
          </a:p>
        </p:txBody>
      </p:sp>
      <p:sp>
        <p:nvSpPr>
          <p:cNvPr id="134146" name="Rectangle 3"/>
          <p:cNvSpPr>
            <a:spLocks noGrp="1"/>
          </p:cNvSpPr>
          <p:nvPr>
            <p:ph type="body" idx="1"/>
          </p:nvPr>
        </p:nvSpPr>
        <p:spPr>
          <a:xfrm>
            <a:off x="250825" y="2149475"/>
            <a:ext cx="8229600" cy="47085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smtClean="0"/>
              <a:t>Вхідне діагностування - постановка мети</a:t>
            </a:r>
          </a:p>
          <a:p>
            <a:pPr>
              <a:buFont typeface="Wingdings 2" pitchFamily="18" charset="2"/>
              <a:buNone/>
            </a:pPr>
            <a:r>
              <a:rPr lang="uk-UA" smtClean="0"/>
              <a:t>планування – організація – аналіз - регулювання-</a:t>
            </a:r>
          </a:p>
          <a:p>
            <a:pPr>
              <a:buFont typeface="Wingdings 2" pitchFamily="18" charset="2"/>
              <a:buNone/>
            </a:pPr>
            <a:r>
              <a:rPr lang="uk-UA" smtClean="0"/>
              <a:t>контроль – стимулювання - вихідне діагностування</a:t>
            </a:r>
            <a:endParaRPr lang="ru-RU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2" name="Freeform 34"/>
          <p:cNvSpPr>
            <a:spLocks/>
          </p:cNvSpPr>
          <p:nvPr/>
        </p:nvSpPr>
        <p:spPr bwMode="invGray">
          <a:xfrm>
            <a:off x="2071688" y="1428750"/>
            <a:ext cx="2857500" cy="3973513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53" name="WordArt 45"/>
          <p:cNvSpPr>
            <a:spLocks noChangeArrowheads="1" noChangeShapeType="1" noTextEdit="1"/>
          </p:cNvSpPr>
          <p:nvPr/>
        </p:nvSpPr>
        <p:spPr bwMode="auto">
          <a:xfrm>
            <a:off x="3143250" y="3429000"/>
            <a:ext cx="3786188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Тематична діяльність  </a:t>
            </a:r>
          </a:p>
        </p:txBody>
      </p:sp>
      <p:sp>
        <p:nvSpPr>
          <p:cNvPr id="43055" name="WordArt 47"/>
          <p:cNvSpPr>
            <a:spLocks noChangeArrowheads="1" noChangeShapeType="1" noTextEdit="1"/>
          </p:cNvSpPr>
          <p:nvPr/>
        </p:nvSpPr>
        <p:spPr bwMode="auto">
          <a:xfrm>
            <a:off x="3643313" y="2786063"/>
            <a:ext cx="3429000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i="1" kern="10">
                <a:ln w="9525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Пізнавальна діяльність </a:t>
            </a:r>
          </a:p>
        </p:txBody>
      </p:sp>
      <p:sp>
        <p:nvSpPr>
          <p:cNvPr id="43058" name="WordArt 50"/>
          <p:cNvSpPr>
            <a:spLocks noChangeArrowheads="1" noChangeShapeType="1" noTextEdit="1"/>
          </p:cNvSpPr>
          <p:nvPr/>
        </p:nvSpPr>
        <p:spPr bwMode="auto">
          <a:xfrm>
            <a:off x="4429125" y="2071688"/>
            <a:ext cx="3214688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9999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Інформаційно- пропагандистська діяльність  </a:t>
            </a:r>
          </a:p>
        </p:txBody>
      </p:sp>
      <p:sp>
        <p:nvSpPr>
          <p:cNvPr id="43064" name="WordArt 56"/>
          <p:cNvSpPr>
            <a:spLocks noChangeArrowheads="1" noChangeShapeType="1" noTextEdit="1"/>
          </p:cNvSpPr>
          <p:nvPr/>
        </p:nvSpPr>
        <p:spPr bwMode="auto">
          <a:xfrm>
            <a:off x="5572125" y="1428750"/>
            <a:ext cx="2357438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i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Організаційна діяльність </a:t>
            </a:r>
          </a:p>
        </p:txBody>
      </p:sp>
      <p:sp>
        <p:nvSpPr>
          <p:cNvPr id="23" name="WordArt 45"/>
          <p:cNvSpPr>
            <a:spLocks noChangeArrowheads="1" noChangeShapeType="1" noTextEdit="1"/>
          </p:cNvSpPr>
          <p:nvPr/>
        </p:nvSpPr>
        <p:spPr bwMode="auto">
          <a:xfrm>
            <a:off x="2786063" y="4071938"/>
            <a:ext cx="3786187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Моніторингова діяльність  </a:t>
            </a:r>
          </a:p>
        </p:txBody>
      </p:sp>
      <p:sp>
        <p:nvSpPr>
          <p:cNvPr id="24" name="WordArt 45"/>
          <p:cNvSpPr>
            <a:spLocks noChangeArrowheads="1" noChangeShapeType="1" noTextEdit="1"/>
          </p:cNvSpPr>
          <p:nvPr/>
        </p:nvSpPr>
        <p:spPr bwMode="auto">
          <a:xfrm>
            <a:off x="2286000" y="4786313"/>
            <a:ext cx="3786188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Узагальнююча діяльність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3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3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6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6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6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2" grpId="0" animBg="1"/>
      <p:bldP spid="43042" grpId="1" animBg="1"/>
      <p:bldP spid="43053" grpId="0" animBg="1"/>
      <p:bldP spid="43053" grpId="1" animBg="1"/>
      <p:bldP spid="43055" grpId="0" animBg="1"/>
      <p:bldP spid="43055" grpId="1" animBg="1"/>
      <p:bldP spid="43058" grpId="0" animBg="1"/>
      <p:bldP spid="43058" grpId="1" animBg="1"/>
      <p:bldP spid="43064" grpId="0" animBg="1"/>
      <p:bldP spid="43064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Рисунок 13" descr="image_97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араллелограмм 2"/>
          <p:cNvSpPr/>
          <p:nvPr/>
        </p:nvSpPr>
        <p:spPr>
          <a:xfrm>
            <a:off x="500063" y="714375"/>
            <a:ext cx="8215312" cy="642938"/>
          </a:xfrm>
          <a:prstGeom prst="parallelogram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/>
              <a:t>Єдина науково-методична проблема 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2938" y="1500188"/>
            <a:ext cx="7786687" cy="157162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  <a:p>
            <a:pPr algn="ctr">
              <a:defRPr/>
            </a:pPr>
            <a:r>
              <a:rPr lang="uk-UA" dirty="0" smtClean="0"/>
              <a:t>Реалізація </a:t>
            </a:r>
            <a:r>
              <a:rPr lang="uk-UA" dirty="0" err="1" smtClean="0"/>
              <a:t>компетентнісного</a:t>
            </a:r>
            <a:r>
              <a:rPr lang="uk-UA" dirty="0" smtClean="0"/>
              <a:t> підходу  в  освітній  діяльності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857250" y="3071813"/>
            <a:ext cx="1357313" cy="5000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715125" y="3071813"/>
            <a:ext cx="1357313" cy="5000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714750" y="3071813"/>
            <a:ext cx="1357313" cy="5000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34" y="3571876"/>
            <a:ext cx="2143140" cy="307183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І рік </a:t>
            </a:r>
          </a:p>
          <a:p>
            <a:pPr algn="ctr">
              <a:defRPr/>
            </a:pPr>
            <a:r>
              <a:rPr lang="uk-UA" dirty="0"/>
              <a:t>(</a:t>
            </a:r>
            <a:r>
              <a:rPr lang="uk-UA" dirty="0" smtClean="0"/>
              <a:t>2019 </a:t>
            </a:r>
            <a:r>
              <a:rPr lang="uk-UA" dirty="0"/>
              <a:t>– </a:t>
            </a:r>
            <a:r>
              <a:rPr lang="uk-UA" dirty="0" smtClean="0"/>
              <a:t>2020 </a:t>
            </a:r>
            <a:r>
              <a:rPr lang="uk-UA" dirty="0" err="1"/>
              <a:t>н.р</a:t>
            </a:r>
            <a:r>
              <a:rPr lang="uk-UA" dirty="0"/>
              <a:t>.) Теоретичні засади </a:t>
            </a:r>
            <a:r>
              <a:rPr lang="uk-UA" dirty="0" smtClean="0"/>
              <a:t>реалізації</a:t>
            </a:r>
          </a:p>
          <a:p>
            <a:pPr algn="ctr">
              <a:defRPr/>
            </a:pPr>
            <a:r>
              <a:rPr lang="uk-UA" dirty="0" err="1" smtClean="0"/>
              <a:t>компетентнісного</a:t>
            </a:r>
            <a:r>
              <a:rPr lang="uk-UA" dirty="0" smtClean="0"/>
              <a:t> підходу </a:t>
            </a:r>
          </a:p>
          <a:p>
            <a:pPr algn="ctr">
              <a:defRPr/>
            </a:pPr>
            <a:r>
              <a:rPr lang="uk-UA" dirty="0" smtClean="0"/>
              <a:t>в освітній діяльності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57563" y="3571875"/>
            <a:ext cx="2143125" cy="307181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ІІ рік  </a:t>
            </a:r>
          </a:p>
          <a:p>
            <a:pPr algn="ctr">
              <a:defRPr/>
            </a:pPr>
            <a:r>
              <a:rPr lang="uk-UA" dirty="0" smtClean="0"/>
              <a:t>(2020 – 2021 </a:t>
            </a:r>
            <a:r>
              <a:rPr lang="uk-UA" dirty="0" err="1" smtClean="0"/>
              <a:t>н.р</a:t>
            </a:r>
            <a:r>
              <a:rPr lang="uk-UA" dirty="0" smtClean="0"/>
              <a:t>.) Формування життєвих </a:t>
            </a:r>
            <a:r>
              <a:rPr lang="uk-UA" dirty="0" err="1" smtClean="0"/>
              <a:t>компетентностей</a:t>
            </a:r>
            <a:r>
              <a:rPr lang="uk-UA" dirty="0" smtClean="0"/>
              <a:t> учнів на основі</a:t>
            </a:r>
          </a:p>
          <a:p>
            <a:pPr algn="ctr">
              <a:defRPr/>
            </a:pPr>
            <a:r>
              <a:rPr lang="uk-UA" dirty="0" err="1" smtClean="0"/>
              <a:t>компетентнісного</a:t>
            </a:r>
            <a:r>
              <a:rPr lang="uk-UA" dirty="0" smtClean="0"/>
              <a:t> підходу в освітній діяльності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57938" y="3571875"/>
            <a:ext cx="2143125" cy="307181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ІІІ рік </a:t>
            </a:r>
          </a:p>
          <a:p>
            <a:pPr algn="ctr">
              <a:defRPr/>
            </a:pPr>
            <a:r>
              <a:rPr lang="uk-UA" dirty="0"/>
              <a:t>(</a:t>
            </a:r>
            <a:r>
              <a:rPr lang="uk-UA" dirty="0" smtClean="0"/>
              <a:t>2021 </a:t>
            </a:r>
            <a:r>
              <a:rPr lang="uk-UA" dirty="0"/>
              <a:t>– </a:t>
            </a:r>
            <a:r>
              <a:rPr lang="uk-UA" dirty="0" smtClean="0"/>
              <a:t>2022 </a:t>
            </a:r>
            <a:r>
              <a:rPr lang="uk-UA" dirty="0" err="1"/>
              <a:t>н.р</a:t>
            </a:r>
            <a:r>
              <a:rPr lang="uk-UA" dirty="0"/>
              <a:t>.) </a:t>
            </a:r>
            <a:r>
              <a:rPr lang="uk-UA" dirty="0" smtClean="0"/>
              <a:t>Реалізація </a:t>
            </a:r>
            <a:r>
              <a:rPr lang="uk-UA" dirty="0" err="1" smtClean="0"/>
              <a:t>компетентнісного</a:t>
            </a:r>
            <a:r>
              <a:rPr lang="uk-UA" dirty="0" smtClean="0"/>
              <a:t> підходу через можливості навчальних предметів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Рисунок 18" descr="careerpat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>
                <a:solidFill>
                  <a:srgbClr val="FF0000"/>
                </a:solidFill>
              </a:rPr>
              <a:t>Програма розвитку  компетентності педагога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6215063"/>
            <a:ext cx="1357313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 smtClean="0">
                <a:solidFill>
                  <a:schemeClr val="accent5">
                    <a:lumMod val="75000"/>
                  </a:schemeClr>
                </a:solidFill>
              </a:rPr>
              <a:t>2019-2020 </a:t>
            </a: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</a:rPr>
              <a:t>р.  І семестр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63" y="5572125"/>
            <a:ext cx="2071687" cy="71437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/>
              <a:t>Я - особистість 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3188" y="4643438"/>
            <a:ext cx="1928812" cy="7858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/>
              <a:t>Я - фахівець 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2000" y="3786188"/>
            <a:ext cx="2143125" cy="7858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/>
              <a:t>Я - майстер  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43688" y="2857500"/>
            <a:ext cx="2143125" cy="7858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/>
              <a:t>Я - новатор  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5813" y="5214938"/>
            <a:ext cx="13573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</a:rPr>
              <a:t>Перший етап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928938" y="4214813"/>
            <a:ext cx="13573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</a:rPr>
              <a:t>Другий етап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72063" y="4500563"/>
            <a:ext cx="13573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 smtClean="0">
                <a:solidFill>
                  <a:schemeClr val="accent5">
                    <a:lumMod val="75000"/>
                  </a:schemeClr>
                </a:solidFill>
              </a:rPr>
              <a:t>2020-2021 </a:t>
            </a: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</a:rPr>
              <a:t>р.</a:t>
            </a:r>
            <a:r>
              <a:rPr lang="uk-UA" sz="1400" dirty="0">
                <a:solidFill>
                  <a:schemeClr val="accent4">
                    <a:lumMod val="75000"/>
                  </a:schemeClr>
                </a:solidFill>
              </a:rPr>
              <a:t>  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00625" y="3357563"/>
            <a:ext cx="1357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</a:rPr>
              <a:t>Третій етап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000375" y="5357813"/>
            <a:ext cx="1357313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 smtClean="0">
                <a:solidFill>
                  <a:schemeClr val="accent5">
                    <a:lumMod val="75000"/>
                  </a:schemeClr>
                </a:solidFill>
              </a:rPr>
              <a:t>2019-2020 </a:t>
            </a: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</a:rPr>
              <a:t>р.   ІІ семестр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000875" y="2428875"/>
            <a:ext cx="1357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</a:rPr>
              <a:t>Третій етап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143750" y="3786188"/>
            <a:ext cx="1357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 smtClean="0">
                <a:solidFill>
                  <a:schemeClr val="accent5">
                    <a:lumMod val="75000"/>
                  </a:schemeClr>
                </a:solidFill>
              </a:rPr>
              <a:t>2021-2022 </a:t>
            </a: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</a:rPr>
              <a:t>р.</a:t>
            </a:r>
            <a:r>
              <a:rPr lang="uk-UA" sz="1400" dirty="0">
                <a:solidFill>
                  <a:srgbClr val="00B050"/>
                </a:solidFill>
              </a:rPr>
              <a:t>  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285720" y="214290"/>
            <a:ext cx="860915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Організаційна діяльність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63" y="857250"/>
            <a:ext cx="3071812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/>
              <a:t>Дослідження рівня фахової готовності та компетентності педагогічних  працівників 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3571875" y="1214438"/>
            <a:ext cx="8572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063" y="1857375"/>
            <a:ext cx="3071812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/>
              <a:t>Проведення експертної самооцінки  педагогічної діяльності викладачів та майстрів виробничого навчання </a:t>
            </a:r>
            <a:endParaRPr lang="ru-RU" sz="1400" dirty="0"/>
          </a:p>
        </p:txBody>
      </p:sp>
      <p:sp>
        <p:nvSpPr>
          <p:cNvPr id="14" name="Овал 13"/>
          <p:cNvSpPr/>
          <p:nvPr/>
        </p:nvSpPr>
        <p:spPr>
          <a:xfrm>
            <a:off x="4429125" y="928688"/>
            <a:ext cx="3286125" cy="928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Вхідне діагностування 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3571875" y="2214563"/>
            <a:ext cx="8572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429125" y="1928813"/>
            <a:ext cx="3286125" cy="928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Тестування Анкетування 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0063" y="2857500"/>
            <a:ext cx="3071812" cy="928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/>
              <a:t>Постановка мети. Планування напрямів методичної роботи педагогічного колективу на рік </a:t>
            </a:r>
            <a:endParaRPr lang="ru-RU" sz="1400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3571875" y="3286125"/>
            <a:ext cx="8572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357688" y="2928938"/>
            <a:ext cx="3286125" cy="928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/>
              <a:t>Планування роботи на основі блочно-модульного підходу </a:t>
            </a:r>
            <a:endParaRPr lang="ru-RU" sz="14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00063" y="3786188"/>
            <a:ext cx="307181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/>
              <a:t>Організація роботи педради, методичної ради, школи ППД,  школи </a:t>
            </a:r>
            <a:r>
              <a:rPr lang="uk-UA" sz="1400" dirty="0" err="1"/>
              <a:t>профадаптації</a:t>
            </a:r>
            <a:r>
              <a:rPr lang="uk-UA" sz="1400" dirty="0"/>
              <a:t>, школи голів </a:t>
            </a:r>
            <a:r>
              <a:rPr lang="uk-UA" sz="1400" dirty="0" err="1"/>
              <a:t>МК</a:t>
            </a:r>
            <a:r>
              <a:rPr lang="uk-UA" sz="1400" dirty="0"/>
              <a:t>, школи технологічного зростання. </a:t>
            </a:r>
            <a:endParaRPr lang="ru-RU" sz="1400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3571875" y="4214813"/>
            <a:ext cx="8572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429125" y="3929063"/>
            <a:ext cx="3286125" cy="928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/>
              <a:t>Співбесіди, обговорення</a:t>
            </a:r>
            <a:endParaRPr lang="ru-RU" sz="1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00063" y="4929188"/>
            <a:ext cx="307181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/>
              <a:t>Підготовка проекту наказу “ Про організацію методичної роботи          з педагогічними кадрами ”  </a:t>
            </a:r>
            <a:endParaRPr lang="ru-RU" sz="1400" dirty="0"/>
          </a:p>
        </p:txBody>
      </p:sp>
      <p:sp>
        <p:nvSpPr>
          <p:cNvPr id="32" name="Стрелка вправо 31"/>
          <p:cNvSpPr/>
          <p:nvPr/>
        </p:nvSpPr>
        <p:spPr>
          <a:xfrm>
            <a:off x="3571875" y="5286375"/>
            <a:ext cx="8572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429125" y="4929188"/>
            <a:ext cx="3286125" cy="928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/>
              <a:t>Наказ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1" y="214290"/>
            <a:ext cx="857256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Інформаційно-пропагандистська </a:t>
            </a:r>
          </a:p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діяльність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sp>
        <p:nvSpPr>
          <p:cNvPr id="5" name="Пятно 2 4"/>
          <p:cNvSpPr/>
          <p:nvPr/>
        </p:nvSpPr>
        <p:spPr>
          <a:xfrm rot="21354803">
            <a:off x="90488" y="1363663"/>
            <a:ext cx="4281487" cy="267176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Вивчення нормативних та директивних документів </a:t>
            </a:r>
            <a:endParaRPr lang="ru-RU" dirty="0"/>
          </a:p>
        </p:txBody>
      </p:sp>
      <p:sp>
        <p:nvSpPr>
          <p:cNvPr id="6" name="12-конечная звезда 5"/>
          <p:cNvSpPr/>
          <p:nvPr/>
        </p:nvSpPr>
        <p:spPr>
          <a:xfrm rot="21429429">
            <a:off x="6200775" y="1571625"/>
            <a:ext cx="2903538" cy="1679575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Пропаганда ППД </a:t>
            </a:r>
            <a:endParaRPr lang="ru-RU" dirty="0"/>
          </a:p>
        </p:txBody>
      </p:sp>
      <p:sp>
        <p:nvSpPr>
          <p:cNvPr id="7" name="7-конечная звезда 6"/>
          <p:cNvSpPr/>
          <p:nvPr/>
        </p:nvSpPr>
        <p:spPr>
          <a:xfrm>
            <a:off x="0" y="3714750"/>
            <a:ext cx="5464175" cy="31496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  <a:p>
            <a:pPr algn="ctr">
              <a:defRPr/>
            </a:pPr>
            <a:r>
              <a:rPr lang="uk-UA" dirty="0"/>
              <a:t>Організація роботи, щодо якісного використання у навчальному процесі інформаційно-методичного забезпечення матеріалів,  підготовлених НМК ПТО у Кіровоградській області    </a:t>
            </a:r>
            <a:endParaRPr lang="ru-RU" dirty="0"/>
          </a:p>
        </p:txBody>
      </p:sp>
      <p:sp>
        <p:nvSpPr>
          <p:cNvPr id="8" name="12-конечная звезда 7"/>
          <p:cNvSpPr/>
          <p:nvPr/>
        </p:nvSpPr>
        <p:spPr>
          <a:xfrm rot="21429429">
            <a:off x="5043488" y="4027488"/>
            <a:ext cx="4048125" cy="21971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Інструктажі з питань методики організації навчання та виховання учнів</a:t>
            </a:r>
            <a:endParaRPr lang="ru-RU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10" name="12-конечная звезда 9"/>
          <p:cNvSpPr/>
          <p:nvPr/>
        </p:nvSpPr>
        <p:spPr>
          <a:xfrm rot="21429429">
            <a:off x="3536950" y="2355850"/>
            <a:ext cx="3046413" cy="1827213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Ознайомлення з новинками психолого-педагогічної літератури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6"/>
          <p:cNvSpPr>
            <a:spLocks noChangeArrowheads="1"/>
          </p:cNvSpPr>
          <p:nvPr/>
        </p:nvSpPr>
        <p:spPr bwMode="auto">
          <a:xfrm>
            <a:off x="457200" y="457200"/>
            <a:ext cx="8077200" cy="1447800"/>
          </a:xfrm>
          <a:prstGeom prst="downArrowCallout">
            <a:avLst>
              <a:gd name="adj1" fmla="val 139474"/>
              <a:gd name="adj2" fmla="val 139474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800" b="1">
                <a:solidFill>
                  <a:srgbClr val="C00000"/>
                </a:solidFill>
                <a:latin typeface="Georgia" pitchFamily="18" charset="0"/>
              </a:rPr>
              <a:t>Форми організації методичної роботи</a:t>
            </a:r>
            <a:endParaRPr lang="ru-RU" sz="28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20839" name="AutoShape 7"/>
          <p:cNvSpPr>
            <a:spLocks noChangeArrowheads="1"/>
          </p:cNvSpPr>
          <p:nvPr/>
        </p:nvSpPr>
        <p:spPr bwMode="auto">
          <a:xfrm>
            <a:off x="228600" y="2362200"/>
            <a:ext cx="2643188" cy="38100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4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колективні </a:t>
            </a:r>
          </a:p>
          <a:p>
            <a:pPr algn="ctr" eaLnBrk="0" hangingPunct="0"/>
            <a:r>
              <a:rPr lang="ru-RU" sz="24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(групові)</a:t>
            </a:r>
          </a:p>
        </p:txBody>
      </p:sp>
      <p:sp>
        <p:nvSpPr>
          <p:cNvPr id="120840" name="AutoShape 8"/>
          <p:cNvSpPr>
            <a:spLocks noChangeArrowheads="1"/>
          </p:cNvSpPr>
          <p:nvPr/>
        </p:nvSpPr>
        <p:spPr bwMode="auto">
          <a:xfrm>
            <a:off x="3148013" y="2362200"/>
            <a:ext cx="2643187" cy="38100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4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індивідуальні</a:t>
            </a:r>
            <a:endParaRPr lang="ru-RU" sz="2400" b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41" name="AutoShape 9"/>
          <p:cNvSpPr>
            <a:spLocks noChangeArrowheads="1"/>
          </p:cNvSpPr>
          <p:nvPr/>
        </p:nvSpPr>
        <p:spPr bwMode="auto">
          <a:xfrm>
            <a:off x="6172200" y="2286000"/>
            <a:ext cx="2643188" cy="38862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4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нетрадиційні</a:t>
            </a:r>
            <a:endParaRPr lang="ru-RU" sz="2400" b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120839" grpId="0" animBg="1"/>
      <p:bldP spid="120840" grpId="0" animBg="1"/>
      <p:bldP spid="1208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0"/>
            <a:ext cx="9144000" cy="6858000"/>
          </a:xfrm>
          <a:solidFill>
            <a:srgbClr val="0000FF">
              <a:alpha val="39999"/>
            </a:srgb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uk-UA" dirty="0" smtClean="0">
                <a:solidFill>
                  <a:srgbClr val="FF330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uk-UA" dirty="0" smtClean="0">
                <a:solidFill>
                  <a:srgbClr val="FF3300"/>
                </a:solidFill>
              </a:rPr>
              <a:t>	</a:t>
            </a:r>
            <a:r>
              <a:rPr lang="uk-UA" b="1" u="sng" dirty="0" smtClean="0"/>
              <a:t>М</a:t>
            </a:r>
            <a:r>
              <a:rPr lang="uk-UA" b="1" i="1" u="sng" dirty="0" smtClean="0"/>
              <a:t>етодична робота</a:t>
            </a:r>
            <a:r>
              <a:rPr lang="uk-UA" i="1" u="sng" dirty="0" smtClean="0"/>
              <a:t> – </a:t>
            </a:r>
          </a:p>
          <a:p>
            <a:pPr eaLnBrk="1" hangingPunct="1">
              <a:buFontTx/>
              <a:buNone/>
            </a:pPr>
            <a:r>
              <a:rPr lang="uk-UA" i="1" dirty="0" smtClean="0"/>
              <a:t>	це заснована на досягненнях науки та передового педагогічного досвіду система аналітичної, організаційної, діагностичної, пошукової, дослідницької, науково-практичної, інформаційної діяльності з підвищення наукового та загальнокультурного рівня педагогічних працівників, удосконалення їхньої професійної компетентності та підвищення ефективності освітнього процесу</a:t>
            </a:r>
            <a:endParaRPr lang="ru-RU" i="1" dirty="0" smtClean="0"/>
          </a:p>
          <a:p>
            <a:pPr eaLnBrk="1" hangingPunct="1">
              <a:buFontTx/>
              <a:buNone/>
            </a:pPr>
            <a:endParaRPr lang="ru-RU" sz="4000" i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Line 6"/>
          <p:cNvSpPr>
            <a:spLocks noChangeShapeType="1"/>
          </p:cNvSpPr>
          <p:nvPr/>
        </p:nvSpPr>
        <p:spPr bwMode="auto">
          <a:xfrm flipV="1">
            <a:off x="4572000" y="1371600"/>
            <a:ext cx="0" cy="2079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14" name="Line 11"/>
          <p:cNvSpPr>
            <a:spLocks noChangeShapeType="1"/>
          </p:cNvSpPr>
          <p:nvPr/>
        </p:nvSpPr>
        <p:spPr bwMode="auto">
          <a:xfrm>
            <a:off x="6572250" y="2214563"/>
            <a:ext cx="1571625" cy="500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15" name="Line 12"/>
          <p:cNvSpPr>
            <a:spLocks noChangeShapeType="1"/>
          </p:cNvSpPr>
          <p:nvPr/>
        </p:nvSpPr>
        <p:spPr bwMode="auto">
          <a:xfrm>
            <a:off x="5715000" y="2357438"/>
            <a:ext cx="428625" cy="214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16" name="Line 18"/>
          <p:cNvSpPr>
            <a:spLocks noChangeShapeType="1"/>
          </p:cNvSpPr>
          <p:nvPr/>
        </p:nvSpPr>
        <p:spPr bwMode="auto">
          <a:xfrm flipH="1">
            <a:off x="4857750" y="2428875"/>
            <a:ext cx="357188" cy="214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17" name="Line 19"/>
          <p:cNvSpPr>
            <a:spLocks noChangeShapeType="1"/>
          </p:cNvSpPr>
          <p:nvPr/>
        </p:nvSpPr>
        <p:spPr bwMode="auto">
          <a:xfrm flipH="1">
            <a:off x="1785938" y="2214563"/>
            <a:ext cx="785812" cy="428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18" name="Line 24"/>
          <p:cNvSpPr>
            <a:spLocks noChangeShapeType="1"/>
          </p:cNvSpPr>
          <p:nvPr/>
        </p:nvSpPr>
        <p:spPr bwMode="auto">
          <a:xfrm flipH="1">
            <a:off x="1571625" y="3786188"/>
            <a:ext cx="6357938" cy="428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19" name="Line 30"/>
          <p:cNvSpPr>
            <a:spLocks noChangeShapeType="1"/>
          </p:cNvSpPr>
          <p:nvPr/>
        </p:nvSpPr>
        <p:spPr bwMode="auto">
          <a:xfrm>
            <a:off x="5486400" y="4724400"/>
            <a:ext cx="0" cy="134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42875" y="1357313"/>
            <a:ext cx="9001125" cy="5286375"/>
            <a:chOff x="90" y="624"/>
            <a:chExt cx="5670" cy="3520"/>
          </a:xfrm>
        </p:grpSpPr>
        <p:sp>
          <p:nvSpPr>
            <p:cNvPr id="15365" name="Rectangle 5"/>
            <p:cNvSpPr>
              <a:spLocks noChangeArrowheads="1"/>
            </p:cNvSpPr>
            <p:nvPr/>
          </p:nvSpPr>
          <p:spPr bwMode="auto">
            <a:xfrm>
              <a:off x="2064" y="624"/>
              <a:ext cx="1632" cy="240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cmpd="thickTh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uk-UA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   Педагогічна рада</a:t>
              </a:r>
              <a:endPara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141330" name="Oval 7"/>
            <p:cNvSpPr>
              <a:spLocks noChangeArrowheads="1"/>
            </p:cNvSpPr>
            <p:nvPr/>
          </p:nvSpPr>
          <p:spPr bwMode="auto">
            <a:xfrm>
              <a:off x="1536" y="960"/>
              <a:ext cx="2688" cy="392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uk-UA">
                  <a:solidFill>
                    <a:srgbClr val="0000FF"/>
                  </a:solidFill>
                </a:rPr>
                <a:t>Методична рада</a:t>
              </a:r>
              <a:endParaRPr lang="ru-RU">
                <a:solidFill>
                  <a:srgbClr val="0000FF"/>
                </a:solidFill>
              </a:endParaRPr>
            </a:p>
          </p:txBody>
        </p:sp>
        <p:sp>
          <p:nvSpPr>
            <p:cNvPr id="141331" name="Rectangle 1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896" y="1575"/>
              <a:ext cx="864" cy="672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uk-UA" sz="1600">
                  <a:solidFill>
                    <a:srgbClr val="0000FF"/>
                  </a:solidFill>
                </a:rPr>
                <a:t>Методичні комісії </a:t>
              </a:r>
              <a:endParaRPr lang="ru-RU" sz="1600">
                <a:solidFill>
                  <a:srgbClr val="0000FF"/>
                </a:solidFill>
              </a:endParaRPr>
            </a:p>
          </p:txBody>
        </p:sp>
        <p:sp>
          <p:nvSpPr>
            <p:cNvPr id="141332" name="Rectangle 21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735" y="1528"/>
              <a:ext cx="930" cy="672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uk-UA" sz="1600">
                  <a:solidFill>
                    <a:srgbClr val="0000FF"/>
                  </a:solidFill>
                </a:rPr>
                <a:t>Школа передового педагогічного досвіду</a:t>
              </a:r>
              <a:endParaRPr lang="ru-RU" sz="1600">
                <a:solidFill>
                  <a:srgbClr val="0000FF"/>
                </a:solidFill>
              </a:endParaRPr>
            </a:p>
          </p:txBody>
        </p:sp>
        <p:sp>
          <p:nvSpPr>
            <p:cNvPr id="141333" name="Rectangle 2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790" y="1575"/>
              <a:ext cx="768" cy="672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uk-UA" sz="1100">
                <a:solidFill>
                  <a:srgbClr val="0000FF"/>
                </a:solidFill>
              </a:endParaRPr>
            </a:p>
            <a:p>
              <a:pPr algn="ctr" eaLnBrk="0" hangingPunct="0"/>
              <a:r>
                <a:rPr lang="uk-UA">
                  <a:solidFill>
                    <a:srgbClr val="0000FF"/>
                  </a:solidFill>
                </a:rPr>
                <a:t>Школа голів МК</a:t>
              </a:r>
              <a:endParaRPr lang="ru-RU">
                <a:solidFill>
                  <a:srgbClr val="0000FF"/>
                </a:solidFill>
              </a:endParaRPr>
            </a:p>
          </p:txBody>
        </p:sp>
        <p:sp>
          <p:nvSpPr>
            <p:cNvPr id="141334" name="Rectangle 23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5" y="1575"/>
              <a:ext cx="990" cy="672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uk-UA">
                  <a:solidFill>
                    <a:srgbClr val="0000FF"/>
                  </a:solidFill>
                </a:rPr>
                <a:t>Школа професійної адаптації </a:t>
              </a:r>
              <a:endParaRPr lang="ru-RU">
                <a:solidFill>
                  <a:srgbClr val="0000FF"/>
                </a:solidFill>
              </a:endParaRPr>
            </a:p>
          </p:txBody>
        </p:sp>
        <p:sp>
          <p:nvSpPr>
            <p:cNvPr id="141335" name="Rectangle 34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590" y="3240"/>
              <a:ext cx="1170" cy="904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uk-UA" sz="900">
                <a:solidFill>
                  <a:srgbClr val="0000FF"/>
                </a:solidFill>
              </a:endParaRPr>
            </a:p>
            <a:p>
              <a:pPr algn="ctr" eaLnBrk="0" hangingPunct="0"/>
              <a:r>
                <a:rPr lang="uk-UA" sz="1400">
                  <a:solidFill>
                    <a:srgbClr val="0000FF"/>
                  </a:solidFill>
                </a:rPr>
                <a:t>Муляр; Штукатур;  Маляр.</a:t>
              </a:r>
            </a:p>
            <a:p>
              <a:pPr algn="ctr" eaLnBrk="0" hangingPunct="0"/>
              <a:r>
                <a:rPr lang="uk-UA" sz="1400">
                  <a:solidFill>
                    <a:srgbClr val="0000FF"/>
                  </a:solidFill>
                </a:rPr>
                <a:t>Електрогазозварник</a:t>
              </a:r>
              <a:endParaRPr lang="ru-RU" sz="1400">
                <a:solidFill>
                  <a:srgbClr val="0000FF"/>
                </a:solidFill>
              </a:endParaRPr>
            </a:p>
          </p:txBody>
        </p:sp>
        <p:sp>
          <p:nvSpPr>
            <p:cNvPr id="141336" name="Rectangle 35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790" y="2955"/>
              <a:ext cx="945" cy="999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uk-UA" sz="1400" dirty="0">
                  <a:solidFill>
                    <a:srgbClr val="0000FF"/>
                  </a:solidFill>
                </a:rPr>
                <a:t>Обліковець з реєстрації бух. даних; оператор </a:t>
              </a:r>
              <a:r>
                <a:rPr lang="uk-UA" sz="1400" dirty="0" err="1">
                  <a:solidFill>
                    <a:srgbClr val="0000FF"/>
                  </a:solidFill>
                </a:rPr>
                <a:t>комп´ютерного</a:t>
              </a:r>
              <a:r>
                <a:rPr lang="uk-UA" sz="1400" dirty="0">
                  <a:solidFill>
                    <a:srgbClr val="0000FF"/>
                  </a:solidFill>
                </a:rPr>
                <a:t> набору</a:t>
              </a:r>
              <a:endParaRPr lang="ru-RU" sz="1400" dirty="0">
                <a:solidFill>
                  <a:srgbClr val="0000FF"/>
                </a:solidFill>
              </a:endParaRPr>
            </a:p>
          </p:txBody>
        </p:sp>
        <p:sp>
          <p:nvSpPr>
            <p:cNvPr id="141337" name="Rectangle 36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75" y="3145"/>
              <a:ext cx="1008" cy="951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uk-UA" sz="1400" dirty="0" smtClean="0">
                  <a:solidFill>
                    <a:srgbClr val="0000FF"/>
                  </a:solidFill>
                </a:rPr>
                <a:t>Слюсар з ремонту с/устаткування;</a:t>
              </a:r>
            </a:p>
            <a:p>
              <a:pPr algn="ctr" eaLnBrk="0" hangingPunct="0"/>
              <a:r>
                <a:rPr lang="uk-UA" sz="1400" dirty="0" smtClean="0">
                  <a:solidFill>
                    <a:srgbClr val="0000FF"/>
                  </a:solidFill>
                </a:rPr>
                <a:t>Тракторист-машиніст </a:t>
              </a:r>
              <a:r>
                <a:rPr lang="uk-UA" sz="1400" dirty="0">
                  <a:solidFill>
                    <a:srgbClr val="0000FF"/>
                  </a:solidFill>
                </a:rPr>
                <a:t>с/г виробництва </a:t>
              </a:r>
              <a:endParaRPr lang="ru-RU" sz="1400" dirty="0">
                <a:solidFill>
                  <a:srgbClr val="0000FF"/>
                </a:solidFill>
              </a:endParaRPr>
            </a:p>
          </p:txBody>
        </p:sp>
        <p:sp>
          <p:nvSpPr>
            <p:cNvPr id="141338" name="Rectangle 37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60" y="3145"/>
              <a:ext cx="900" cy="571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uk-UA" sz="1400" dirty="0" smtClean="0">
                  <a:solidFill>
                    <a:srgbClr val="0000FF"/>
                  </a:solidFill>
                </a:rPr>
                <a:t>Природничо-математичної</a:t>
              </a:r>
            </a:p>
            <a:p>
              <a:pPr algn="ctr" eaLnBrk="0" hangingPunct="0"/>
              <a:r>
                <a:rPr lang="uk-UA" sz="1400" dirty="0" smtClean="0">
                  <a:solidFill>
                    <a:srgbClr val="0000FF"/>
                  </a:solidFill>
                </a:rPr>
                <a:t>підготовки</a:t>
              </a:r>
              <a:endParaRPr lang="ru-RU" sz="1400" dirty="0">
                <a:solidFill>
                  <a:srgbClr val="0000FF"/>
                </a:solidFill>
              </a:endParaRPr>
            </a:p>
          </p:txBody>
        </p:sp>
        <p:sp>
          <p:nvSpPr>
            <p:cNvPr id="141339" name="Rectangle 39">
              <a:hlinkClick r:id="rId9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90" y="2479"/>
              <a:ext cx="900" cy="524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uk-UA" sz="1400" dirty="0" smtClean="0">
                  <a:solidFill>
                    <a:srgbClr val="0000FF"/>
                  </a:solidFill>
                </a:rPr>
                <a:t>Суспільно-гуманітарної підготовки</a:t>
              </a:r>
              <a:endParaRPr lang="ru-RU" sz="1400" dirty="0">
                <a:solidFill>
                  <a:srgbClr val="0000FF"/>
                </a:solidFill>
              </a:endParaRPr>
            </a:p>
          </p:txBody>
        </p:sp>
        <p:sp>
          <p:nvSpPr>
            <p:cNvPr id="141340" name="Rectangle 2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50" y="1527"/>
              <a:ext cx="1215" cy="714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uk-UA" sz="1100">
                <a:solidFill>
                  <a:srgbClr val="0000FF"/>
                </a:solidFill>
              </a:endParaRPr>
            </a:p>
            <a:p>
              <a:pPr algn="ctr" eaLnBrk="0" hangingPunct="0"/>
              <a:r>
                <a:rPr lang="uk-UA">
                  <a:solidFill>
                    <a:srgbClr val="0000FF"/>
                  </a:solidFill>
                </a:rPr>
                <a:t>Школа технологічного зростання </a:t>
              </a:r>
              <a:endParaRPr lang="ru-RU">
                <a:solidFill>
                  <a:srgbClr val="0000FF"/>
                </a:solidFill>
              </a:endParaRPr>
            </a:p>
          </p:txBody>
        </p:sp>
        <p:sp>
          <p:nvSpPr>
            <p:cNvPr id="141341" name="Rectangle 34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825" y="2717"/>
              <a:ext cx="765" cy="528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uk-UA" sz="900">
                <a:solidFill>
                  <a:srgbClr val="0000FF"/>
                </a:solidFill>
              </a:endParaRPr>
            </a:p>
            <a:p>
              <a:pPr algn="ctr" eaLnBrk="0" hangingPunct="0"/>
              <a:r>
                <a:rPr lang="uk-UA" sz="1400">
                  <a:solidFill>
                    <a:srgbClr val="0000FF"/>
                  </a:solidFill>
                </a:rPr>
                <a:t>Кухар; кондитер</a:t>
              </a:r>
              <a:endParaRPr lang="ru-RU" sz="1400">
                <a:solidFill>
                  <a:srgbClr val="0000FF"/>
                </a:solidFill>
              </a:endParaRPr>
            </a:p>
          </p:txBody>
        </p:sp>
      </p:grpSp>
      <p:sp>
        <p:nvSpPr>
          <p:cNvPr id="15410" name="WordArt 50"/>
          <p:cNvSpPr>
            <a:spLocks noChangeArrowheads="1" noChangeShapeType="1" noTextEdit="1"/>
          </p:cNvSpPr>
          <p:nvPr/>
        </p:nvSpPr>
        <p:spPr bwMode="auto">
          <a:xfrm>
            <a:off x="357158" y="285728"/>
            <a:ext cx="8429684" cy="15001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spc="720" normalizeH="1" dirty="0">
              <a:ln w="9525">
                <a:noFill/>
                <a:round/>
                <a:headEnd/>
                <a:tailEnd/>
              </a:ln>
              <a:solidFill>
                <a:srgbClr val="00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600" b="1" kern="10" spc="720" normalizeH="1" dirty="0">
              <a:ln w="9525">
                <a:noFill/>
                <a:round/>
                <a:headEnd/>
                <a:tailEnd/>
              </a:ln>
              <a:solidFill>
                <a:srgbClr val="00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defRPr/>
            </a:pPr>
            <a:endParaRPr lang="ru-RU" sz="3600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1322" name="Прямоугольник 48"/>
          <p:cNvSpPr>
            <a:spLocks noChangeArrowheads="1"/>
          </p:cNvSpPr>
          <p:nvPr/>
        </p:nvSpPr>
        <p:spPr bwMode="auto">
          <a:xfrm>
            <a:off x="0" y="214313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/>
              <a:t>СТРУКТУРА МЕТОДИЧНОЇ РОБОТИ</a:t>
            </a:r>
          </a:p>
          <a:p>
            <a:pPr algn="ctr"/>
            <a:r>
              <a:rPr lang="uk-UA" sz="2400" b="1"/>
              <a:t> ДНЗ “Професійно-технічне училище № 40 </a:t>
            </a:r>
          </a:p>
          <a:p>
            <a:pPr algn="ctr"/>
            <a:r>
              <a:rPr lang="uk-UA" sz="2400" b="1"/>
              <a:t>м. Новоукраїнка “</a:t>
            </a:r>
            <a:endParaRPr lang="ru-RU" sz="2400" b="1"/>
          </a:p>
        </p:txBody>
      </p:sp>
      <p:sp>
        <p:nvSpPr>
          <p:cNvPr id="141323" name="Line 24"/>
          <p:cNvSpPr>
            <a:spLocks noChangeShapeType="1"/>
          </p:cNvSpPr>
          <p:nvPr/>
        </p:nvSpPr>
        <p:spPr bwMode="auto">
          <a:xfrm flipH="1">
            <a:off x="1785938" y="3714750"/>
            <a:ext cx="5786437" cy="1357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24" name="Line 24"/>
          <p:cNvSpPr>
            <a:spLocks noChangeShapeType="1"/>
          </p:cNvSpPr>
          <p:nvPr/>
        </p:nvSpPr>
        <p:spPr bwMode="auto">
          <a:xfrm flipH="1">
            <a:off x="3643313" y="3643313"/>
            <a:ext cx="4071937" cy="1214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25" name="Line 24"/>
          <p:cNvSpPr>
            <a:spLocks noChangeShapeType="1"/>
          </p:cNvSpPr>
          <p:nvPr/>
        </p:nvSpPr>
        <p:spPr bwMode="auto">
          <a:xfrm flipH="1">
            <a:off x="5214938" y="3786188"/>
            <a:ext cx="2786062" cy="928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26" name="Line 24"/>
          <p:cNvSpPr>
            <a:spLocks noChangeShapeType="1"/>
          </p:cNvSpPr>
          <p:nvPr/>
        </p:nvSpPr>
        <p:spPr bwMode="auto">
          <a:xfrm flipH="1">
            <a:off x="7286625" y="3786188"/>
            <a:ext cx="857250" cy="714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27" name="Line 18"/>
          <p:cNvSpPr>
            <a:spLocks noChangeShapeType="1"/>
          </p:cNvSpPr>
          <p:nvPr/>
        </p:nvSpPr>
        <p:spPr bwMode="auto">
          <a:xfrm flipH="1">
            <a:off x="3286125" y="2428875"/>
            <a:ext cx="357188" cy="214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1328" name="Line 24"/>
          <p:cNvSpPr>
            <a:spLocks noChangeShapeType="1"/>
          </p:cNvSpPr>
          <p:nvPr/>
        </p:nvSpPr>
        <p:spPr bwMode="auto">
          <a:xfrm flipH="1">
            <a:off x="8143875" y="3786188"/>
            <a:ext cx="500063" cy="1500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98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32098" name="Презентация" r:id="rId3" imgW="4570378" imgH="3427533" progId="PowerPoint.Show.8">
              <p:embed/>
            </p:oleObj>
          </a:graphicData>
        </a:graphic>
      </p:graphicFrame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357188" y="449263"/>
            <a:ext cx="8572500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eaLnBrk="0" hangingPunct="0">
              <a:tabLst>
                <a:tab pos="269875" algn="l"/>
              </a:tabLst>
            </a:pPr>
            <a:r>
              <a:rPr lang="uk-UA" sz="2000" b="1" i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Індивідуальна методична робота є складовою самоосвіти педагога, </a:t>
            </a:r>
          </a:p>
          <a:p>
            <a:pPr indent="180975" eaLnBrk="0" hangingPunct="0">
              <a:tabLst>
                <a:tab pos="269875" algn="l"/>
              </a:tabLst>
            </a:pPr>
            <a:endParaRPr lang="uk-UA" sz="2000" b="1" i="1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r>
              <a:rPr lang="uk-UA" sz="2400" b="1" i="1" u="sng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Зміст</a:t>
            </a: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180975" eaLnBrk="0" hangingPunct="0">
              <a:tabLst>
                <a:tab pos="269875" algn="l"/>
              </a:tabLst>
            </a:pPr>
            <a:r>
              <a:rPr lang="uk-UA" sz="40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систематичне вивчення:</a:t>
            </a:r>
          </a:p>
          <a:p>
            <a:pPr indent="180975" eaLnBrk="0" hangingPunct="0">
              <a:buFont typeface="Courier New" pitchFamily="49" charset="0"/>
              <a:buChar char="o"/>
              <a:tabLst>
                <a:tab pos="269875" algn="l"/>
              </a:tabLst>
            </a:pPr>
            <a:r>
              <a:rPr lang="uk-UA" sz="3200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	 психолого-педагогічної, наукової літератури; </a:t>
            </a:r>
          </a:p>
          <a:p>
            <a:pPr indent="180975" eaLnBrk="0" hangingPunct="0">
              <a:buFont typeface="Courier New" pitchFamily="49" charset="0"/>
              <a:buChar char="o"/>
              <a:tabLst>
                <a:tab pos="269875" algn="l"/>
              </a:tabLst>
            </a:pPr>
            <a:r>
              <a:rPr lang="uk-UA" sz="3200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методичних рекомендацій; </a:t>
            </a:r>
          </a:p>
          <a:p>
            <a:pPr indent="180975" eaLnBrk="0" hangingPunct="0">
              <a:buFont typeface="Courier New" pitchFamily="49" charset="0"/>
              <a:buChar char="o"/>
              <a:tabLst>
                <a:tab pos="269875" algn="l"/>
              </a:tabLst>
            </a:pPr>
            <a:r>
              <a:rPr lang="uk-UA" sz="3200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участь в роботі методичних комісій ;</a:t>
            </a:r>
          </a:p>
          <a:p>
            <a:pPr indent="180975" eaLnBrk="0" hangingPunct="0">
              <a:buFont typeface="Courier New" pitchFamily="49" charset="0"/>
              <a:buChar char="o"/>
              <a:tabLst>
                <a:tab pos="269875" algn="l"/>
              </a:tabLst>
            </a:pPr>
            <a:r>
              <a:rPr lang="uk-UA" sz="3200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обласних методичних заходах;</a:t>
            </a:r>
          </a:p>
          <a:p>
            <a:pPr indent="180975" eaLnBrk="0" hangingPunct="0">
              <a:buFont typeface="Courier New" pitchFamily="49" charset="0"/>
              <a:buChar char="o"/>
              <a:tabLst>
                <a:tab pos="269875" algn="l"/>
              </a:tabLst>
            </a:pPr>
            <a:r>
              <a:rPr lang="uk-UA" sz="3200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виступи на педрадах, конференціях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29026" name="Презентация" r:id="rId3" imgW="4570378" imgH="3427533" progId="PowerPoint.Show.8">
              <p:embed/>
            </p:oleObj>
          </a:graphicData>
        </a:graphic>
      </p:graphicFrame>
      <p:sp>
        <p:nvSpPr>
          <p:cNvPr id="129028" name="Rectangle 3"/>
          <p:cNvSpPr>
            <a:spLocks noChangeArrowheads="1"/>
          </p:cNvSpPr>
          <p:nvPr/>
        </p:nvSpPr>
        <p:spPr bwMode="auto">
          <a:xfrm>
            <a:off x="642938" y="500063"/>
            <a:ext cx="78581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 eaLnBrk="0" fontAlgn="t" hangingPunct="0">
              <a:tabLst>
                <a:tab pos="269875" algn="l"/>
              </a:tabLst>
            </a:pPr>
            <a:r>
              <a:rPr lang="uk-UA" sz="3200" b="1" dirty="0">
                <a:solidFill>
                  <a:srgbClr val="000000"/>
                </a:solidFill>
                <a:cs typeface="Times New Roman" pitchFamily="18" charset="0"/>
              </a:rPr>
              <a:t>Індивідуальні форми</a:t>
            </a:r>
            <a:r>
              <a:rPr lang="uk-UA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indent="180975" algn="ctr" eaLnBrk="0" fontAlgn="t" hangingPunct="0">
              <a:tabLst>
                <a:tab pos="269875" algn="l"/>
              </a:tabLst>
            </a:pPr>
            <a:r>
              <a:rPr lang="uk-UA" sz="3200" b="1" dirty="0">
                <a:solidFill>
                  <a:srgbClr val="000000"/>
                </a:solidFill>
                <a:cs typeface="Times New Roman" pitchFamily="18" charset="0"/>
              </a:rPr>
              <a:t>методичної роботи 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400" dirty="0">
                <a:solidFill>
                  <a:srgbClr val="000000"/>
                </a:solidFill>
                <a:cs typeface="Times New Roman" pitchFamily="18" charset="0"/>
              </a:rPr>
              <a:t>	          </a:t>
            </a: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- системне вивчення і аналіз роботи </a:t>
            </a:r>
            <a:r>
              <a:rPr lang="uk-UA" sz="1600" dirty="0" smtClean="0">
                <a:solidFill>
                  <a:srgbClr val="000000"/>
                </a:solidFill>
                <a:cs typeface="Times New Roman" pitchFamily="18" charset="0"/>
              </a:rPr>
              <a:t>педагогічних працівників </a:t>
            </a:r>
            <a:endParaRPr lang="uk-UA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indent="180975" algn="just" eaLnBrk="0" fontAlgn="t" hangingPunct="0">
              <a:tabLst>
                <a:tab pos="269875" algn="l"/>
              </a:tabLst>
            </a:pPr>
            <a:endParaRPr lang="uk-UA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		- надання допомоги у виборі форм і методів навчання і виховання                   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               учнів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		  - надання допомоги у розробці навчально-програмної документації 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endParaRPr lang="uk-UA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                 - виявлення, вивчення та узагальнення ППД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endParaRPr lang="uk-UA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                   - надання допомоги в самоосвіті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endParaRPr lang="uk-UA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                     - запровадження у </a:t>
            </a:r>
            <a:r>
              <a:rPr lang="uk-UA" sz="1600" dirty="0" smtClean="0">
                <a:solidFill>
                  <a:srgbClr val="000000"/>
                </a:solidFill>
                <a:cs typeface="Times New Roman" pitchFamily="18" charset="0"/>
              </a:rPr>
              <a:t>освітній процес </a:t>
            </a: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результатів 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                       творчо-пошукових робіт, передового педагогічного досвіду, 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                       інноваційних технологій </a:t>
            </a:r>
          </a:p>
          <a:p>
            <a:pPr indent="180975" algn="just" eaLnBrk="0" fontAlgn="t" hangingPunct="0">
              <a:tabLst>
                <a:tab pos="269875" algn="l"/>
              </a:tabLst>
            </a:pPr>
            <a:r>
              <a:rPr lang="uk-UA" sz="1600" dirty="0">
                <a:solidFill>
                  <a:srgbClr val="000000"/>
                </a:solidFill>
                <a:cs typeface="Times New Roman" pitchFamily="18" charset="0"/>
              </a:rPr>
              <a:t>													   							        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46434" name="Picture 3" descr="D:\f_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Прямоугольник 5"/>
          <p:cNvSpPr>
            <a:spLocks noChangeArrowheads="1"/>
          </p:cNvSpPr>
          <p:nvPr/>
        </p:nvSpPr>
        <p:spPr bwMode="auto">
          <a:xfrm>
            <a:off x="0" y="28575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Колективні  (групові) форми </a:t>
            </a:r>
          </a:p>
          <a:p>
            <a:pPr algn="ctr">
              <a:defRPr/>
            </a:pP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методичної роботи 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938" y="1928813"/>
            <a:ext cx="6786562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uk-UA" dirty="0">
                <a:solidFill>
                  <a:srgbClr val="FF0000"/>
                </a:solidFill>
                <a:latin typeface="Arial" pitchFamily="34" charset="0"/>
                <a:cs typeface="+mn-cs"/>
              </a:rPr>
              <a:t> Вироблення єдиного підходу до вирішення певних проблем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dirty="0">
                <a:solidFill>
                  <a:srgbClr val="FF0000"/>
                </a:solidFill>
                <a:latin typeface="Arial" pitchFamily="34" charset="0"/>
                <a:cs typeface="+mn-cs"/>
              </a:rPr>
              <a:t> Обговорення актуальних питань організації </a:t>
            </a:r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+mn-cs"/>
              </a:rPr>
              <a:t>освітнього процесу </a:t>
            </a:r>
            <a:endParaRPr lang="uk-UA" dirty="0">
              <a:solidFill>
                <a:srgbClr val="FF0000"/>
              </a:solidFill>
              <a:latin typeface="Arial" pitchFamily="34" charset="0"/>
              <a:cs typeface="+mn-cs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uk-UA" dirty="0">
                <a:solidFill>
                  <a:srgbClr val="FF0000"/>
                </a:solidFill>
                <a:latin typeface="Arial" pitchFamily="34" charset="0"/>
                <a:cs typeface="+mn-cs"/>
              </a:rPr>
              <a:t> Аналіз результатів колективної діяльності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dirty="0">
                <a:solidFill>
                  <a:srgbClr val="FF0000"/>
                </a:solidFill>
                <a:latin typeface="Arial" pitchFamily="34" charset="0"/>
                <a:cs typeface="+mn-cs"/>
              </a:rPr>
              <a:t> Вивчення і поширення ППД </a:t>
            </a:r>
          </a:p>
        </p:txBody>
      </p:sp>
      <p:pic>
        <p:nvPicPr>
          <p:cNvPr id="146437" name="Рисунок 5" descr="IMG_20150327_1406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714750"/>
            <a:ext cx="3214688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7158" y="6286520"/>
            <a:ext cx="335758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Педагогічна рада</a:t>
            </a:r>
            <a:endParaRPr lang="ru-RU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46439" name="Рисунок 8" descr="IMG_20150327_14063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3714750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857752" y="6215082"/>
            <a:ext cx="335758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Методична рада </a:t>
            </a:r>
            <a:endParaRPr lang="ru-RU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1" y="214290"/>
            <a:ext cx="8572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Пізнавальна діяльність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857232"/>
            <a:ext cx="857256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Що більше ти знаєш, то більше можеш</a:t>
            </a:r>
          </a:p>
          <a:p>
            <a:pPr algn="ctr">
              <a:defRPr/>
            </a:pPr>
            <a:r>
              <a:rPr lang="uk-UA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                                                                                     Е. Абу </a:t>
            </a:r>
            <a:endParaRPr lang="ru-RU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sp>
        <p:nvSpPr>
          <p:cNvPr id="147459" name="TextBox 4"/>
          <p:cNvSpPr txBox="1">
            <a:spLocks noChangeArrowheads="1"/>
          </p:cNvSpPr>
          <p:nvPr/>
        </p:nvSpPr>
        <p:spPr bwMode="auto">
          <a:xfrm>
            <a:off x="214313" y="1357313"/>
            <a:ext cx="82153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Мета : </a:t>
            </a:r>
          </a:p>
          <a:p>
            <a:pPr algn="just">
              <a:buFont typeface="Wingdings" pitchFamily="2" charset="2"/>
              <a:buChar char="q"/>
            </a:pPr>
            <a:r>
              <a:rPr lang="uk-UA"/>
              <a:t> Розширення рамок обізнаності педагогічних працівників з питань педагогіки, психології, сучасних інноваційних  технологій, науково-теоретичних засад єдиної науково-методичної проблеми  навчального закладу</a:t>
            </a:r>
            <a:endParaRPr lang="ru-RU"/>
          </a:p>
        </p:txBody>
      </p:sp>
      <p:pic>
        <p:nvPicPr>
          <p:cNvPr id="147460" name="Рисунок 5" descr="20140519_1501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286125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TextBox 6"/>
          <p:cNvSpPr txBox="1">
            <a:spLocks noChangeArrowheads="1"/>
          </p:cNvSpPr>
          <p:nvPr/>
        </p:nvSpPr>
        <p:spPr bwMode="auto">
          <a:xfrm>
            <a:off x="714375" y="5429250"/>
            <a:ext cx="2371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/>
              <a:t>Педагогічні читання </a:t>
            </a:r>
            <a:endParaRPr lang="ru-RU"/>
          </a:p>
        </p:txBody>
      </p:sp>
      <p:pic>
        <p:nvPicPr>
          <p:cNvPr id="147462" name="Рисунок 7" descr="IMG_20150327_1406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3214688"/>
            <a:ext cx="2762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3" name="TextBox 8"/>
          <p:cNvSpPr txBox="1">
            <a:spLocks noChangeArrowheads="1"/>
          </p:cNvSpPr>
          <p:nvPr/>
        </p:nvSpPr>
        <p:spPr bwMode="auto">
          <a:xfrm>
            <a:off x="3571875" y="5357813"/>
            <a:ext cx="2536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/>
              <a:t>Теоретичний семінар</a:t>
            </a:r>
            <a:endParaRPr lang="ru-RU"/>
          </a:p>
        </p:txBody>
      </p:sp>
      <p:pic>
        <p:nvPicPr>
          <p:cNvPr id="147464" name="Picture 2" descr="F:\Фото\фото робота\IMG_36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3214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786446" y="5357826"/>
            <a:ext cx="357193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Оперативні методичні </a:t>
            </a:r>
          </a:p>
          <a:p>
            <a:pPr algn="ctr">
              <a:defRPr/>
            </a:pPr>
            <a:r>
              <a:rPr lang="uk-UA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наради  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471487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Інструктивно-методичні наради </a:t>
            </a:r>
            <a:endParaRPr lang="ru-RU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48482" name="Рисунок 2" descr="IMG_20150327_1406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3286125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Рисунок 4" descr="IMG_20150327_1406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43313"/>
            <a:ext cx="45720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TextBox 5"/>
          <p:cNvSpPr txBox="1">
            <a:spLocks noChangeArrowheads="1"/>
          </p:cNvSpPr>
          <p:nvPr/>
        </p:nvSpPr>
        <p:spPr bwMode="auto">
          <a:xfrm>
            <a:off x="214313" y="3857625"/>
            <a:ext cx="3857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600"/>
              <a:t>   Інформування педагогічних працівників ; </a:t>
            </a:r>
          </a:p>
        </p:txBody>
      </p:sp>
      <p:sp>
        <p:nvSpPr>
          <p:cNvPr id="148485" name="TextBox 6"/>
          <p:cNvSpPr txBox="1">
            <a:spLocks noChangeArrowheads="1"/>
          </p:cNvSpPr>
          <p:nvPr/>
        </p:nvSpPr>
        <p:spPr bwMode="auto">
          <a:xfrm>
            <a:off x="142875" y="2928938"/>
            <a:ext cx="414337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600"/>
              <a:t>   Обговорення нормативних актів, документів, поточних питань, доведення конкретних навчально-виробничих, навчально-виховних завдань  </a:t>
            </a:r>
          </a:p>
          <a:p>
            <a:endParaRPr lang="ru-RU"/>
          </a:p>
        </p:txBody>
      </p:sp>
      <p:sp>
        <p:nvSpPr>
          <p:cNvPr id="148486" name="TextBox 7"/>
          <p:cNvSpPr txBox="1">
            <a:spLocks noChangeArrowheads="1"/>
          </p:cNvSpPr>
          <p:nvPr/>
        </p:nvSpPr>
        <p:spPr bwMode="auto">
          <a:xfrm>
            <a:off x="4714875" y="214313"/>
            <a:ext cx="4071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FFFF00"/>
                </a:solidFill>
              </a:rPr>
              <a:t>Школа технологічного зростання</a:t>
            </a:r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48487" name="Прямоугольник 8"/>
          <p:cNvSpPr>
            <a:spLocks noChangeArrowheads="1"/>
          </p:cNvSpPr>
          <p:nvPr/>
        </p:nvSpPr>
        <p:spPr bwMode="auto">
          <a:xfrm>
            <a:off x="4572000" y="785813"/>
            <a:ext cx="45720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eaLnBrk="0" hangingPunct="0">
              <a:buFont typeface="Wingdings" pitchFamily="2" charset="2"/>
              <a:buChar char="Ø"/>
              <a:tabLst>
                <a:tab pos="-2790825" algn="l"/>
                <a:tab pos="269875" algn="l"/>
              </a:tabLst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спонукає педагогічних працівників  до роботи над вдосконаленням фахового рівня 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-2790825" algn="l"/>
                <a:tab pos="269875" algn="l"/>
              </a:tabLst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 сприяє взаємному збагаченню членів колективу педагогічними знахідками 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-2790825" algn="l"/>
                <a:tab pos="269875" algn="l"/>
              </a:tabLst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 дає можливість молодим спеціалістам вчитися педагогічної майстерності у 		досвідчених колег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-2790825" algn="l"/>
                <a:tab pos="269875" algn="l"/>
              </a:tabLst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 забезпечує підтримання духу творчості, прагнення до пошуку</a:t>
            </a:r>
          </a:p>
        </p:txBody>
      </p:sp>
      <p:pic>
        <p:nvPicPr>
          <p:cNvPr id="148488" name="Picture 2" descr="F:\Фото\фото робота\IMG_36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4479925"/>
            <a:ext cx="3071813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57158" y="6425956"/>
            <a:ext cx="2678946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Теоретичні семінари    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818" y="3000372"/>
            <a:ext cx="378618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Семінари-практикуми </a:t>
            </a: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49506" name="Picture 2" descr="F:\Фото\фото робота\IMG_36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3" y="714375"/>
            <a:ext cx="33813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357686" y="6211669"/>
            <a:ext cx="36433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Тренінги</a:t>
            </a: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 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49508" name="Picture 1" descr="F:\Сайт\Інформація на сайт за 2013 рік\img_32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3714750"/>
            <a:ext cx="350043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85721" y="214290"/>
            <a:ext cx="8572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Тематична діяльність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49510" name="Рисунок 13" descr="IMG_20150327_14063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84313"/>
            <a:ext cx="40005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85720" y="642918"/>
            <a:ext cx="378618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Школа ППД </a:t>
            </a: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Рисунок 2" descr="abstract-pastel-color-wallpapers-backgrounds-for-powerpoi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5721" y="214290"/>
            <a:ext cx="8572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Відкриті уроки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50531" name="Рисунок 3" descr="IMG_20150327_1406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4214813"/>
            <a:ext cx="32686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625" y="3357563"/>
            <a:ext cx="79343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 Показ кращого досвіду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 Пропаганда нових педагогічних надбань і актуальних питань методики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0535" name="Picture 8" descr="http://ptu40novoyk.kirovedu.com/uploads/editor/4494/382652/news_/images/img_30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928688"/>
            <a:ext cx="32305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ptu40novoyk.kirovedu.com/uploads/editor/4494/382652/news_/images/izobrazhenie_017.jpg"/>
          <p:cNvPicPr>
            <a:picLocks noChangeAspect="1" noChangeArrowheads="1"/>
          </p:cNvPicPr>
          <p:nvPr/>
        </p:nvPicPr>
        <p:blipFill>
          <a:blip r:embed="rId5" cstate="print"/>
          <a:srcRect t="23438" r="12109"/>
          <a:stretch>
            <a:fillRect/>
          </a:stretch>
        </p:blipFill>
        <p:spPr bwMode="auto">
          <a:xfrm>
            <a:off x="4857752" y="928669"/>
            <a:ext cx="3071834" cy="228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G:\ПТУ 40 Фото семінар будівельників\DSCN70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4214818"/>
            <a:ext cx="2786082" cy="209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 descr="C:\Documents and Settings\ticher\Рабочий стол\P10104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2643188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AutoShape 4"/>
          <p:cNvSpPr>
            <a:spLocks noChangeArrowheads="1"/>
          </p:cNvSpPr>
          <p:nvPr/>
        </p:nvSpPr>
        <p:spPr bwMode="auto">
          <a:xfrm>
            <a:off x="179388" y="0"/>
            <a:ext cx="8496300" cy="1512888"/>
          </a:xfrm>
          <a:prstGeom prst="flowChartDecision">
            <a:avLst/>
          </a:prstGeom>
          <a:gradFill rotWithShape="1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E6DCA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2400" b="1">
                <a:solidFill>
                  <a:srgbClr val="660066"/>
                </a:solidFill>
              </a:rPr>
              <a:t>Проведення відкритих уроків</a:t>
            </a:r>
            <a:endParaRPr lang="ru-RU" sz="2400" b="1">
              <a:solidFill>
                <a:srgbClr val="660066"/>
              </a:solidFill>
            </a:endParaRPr>
          </a:p>
        </p:txBody>
      </p:sp>
      <p:pic>
        <p:nvPicPr>
          <p:cNvPr id="40967" name="Picture 7" descr="P11004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714500"/>
            <a:ext cx="293687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P11004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171450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ticher\Рабочий стол\Кухарі\Фото0497.jpg"/>
          <p:cNvPicPr>
            <a:picLocks noChangeAspect="1" noChangeArrowheads="1"/>
          </p:cNvPicPr>
          <p:nvPr/>
        </p:nvPicPr>
        <p:blipFill>
          <a:blip r:embed="rId5"/>
          <a:srcRect r="8136" b="7370"/>
          <a:stretch>
            <a:fillRect/>
          </a:stretch>
        </p:blipFill>
        <p:spPr bwMode="auto">
          <a:xfrm>
            <a:off x="428625" y="4214813"/>
            <a:ext cx="29289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ticher\Рабочий стол\Кухарі\Фото01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63" y="428625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0" y="2643188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endParaRPr lang="ru-RU" sz="20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1" y="214290"/>
            <a:ext cx="8572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Тижні з професій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3" name="Picture 2" descr="F:\Фото\фото робота\IMG_361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9256" y="3997865"/>
            <a:ext cx="3679196" cy="237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7" name="Picture 1" descr="news_139266884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23898">
            <a:off x="4591634" y="3915951"/>
            <a:ext cx="4333617" cy="244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8" name="Picture 2" descr="F:\Сайт\Інформація на сайт за 2013 рік\Тиждень з професії Кухар;кондитер\dscn24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61761">
            <a:off x="5094917" y="806944"/>
            <a:ext cx="3876167" cy="290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F:\Фото\фото робота\IMG_361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26566">
            <a:off x="796848" y="769912"/>
            <a:ext cx="3954430" cy="296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96850" y="379413"/>
            <a:ext cx="894715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eaLnBrk="0" hangingPunct="0">
              <a:tabLst>
                <a:tab pos="269875" algn="l"/>
              </a:tabLst>
            </a:pPr>
            <a:r>
              <a:rPr lang="uk-UA" sz="4000" b="1" i="1" u="sng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Мета методичної роботи ─</a:t>
            </a:r>
          </a:p>
          <a:p>
            <a:pPr indent="180975" eaLnBrk="0" hangingPunct="0">
              <a:tabLst>
                <a:tab pos="269875" algn="l"/>
              </a:tabLst>
            </a:pPr>
            <a:r>
              <a:rPr lang="uk-UA" sz="4000" i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вдосконалення рівня педагогічної майстерності, формування професійної компетентності, розвиток особистості, культури і творчого потенціалу, спрямований на підвищення якості освіти.</a:t>
            </a:r>
            <a:r>
              <a:rPr lang="uk-UA" sz="4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180975" eaLnBrk="0" hangingPunct="0">
              <a:tabLst>
                <a:tab pos="269875" algn="l"/>
              </a:tabLst>
            </a:pPr>
            <a:endParaRPr lang="uk-UA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0" y="2643188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endParaRPr lang="ru-RU" sz="20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1" y="214290"/>
            <a:ext cx="8572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Предметні тижні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53603" name="Picture 2" descr="F:\Сайт\Інформація на сайт за 2013 рік\Тиждень фізики\news_1385620784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214438"/>
            <a:ext cx="36687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3" descr="F:\Сайт\Інформація на сайт за 2013 рік\Тиждень фізики\risunok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857625"/>
            <a:ext cx="3643312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4" descr="F:\Сайт\мова\SAM_33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72971">
            <a:off x="3998602" y="4234251"/>
            <a:ext cx="299085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6" descr="F:\Сайт\Інформація на сайт за 2014 рік\Панасенко тиждень права\заголово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714375"/>
            <a:ext cx="34925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8" name="Picture 2" descr="http://ptu40novoyk.kirovedu.com/uploads/editor/4494/382652/news_/images/20180212_1003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2357430"/>
            <a:ext cx="3871897" cy="2599443"/>
          </a:xfrm>
          <a:prstGeom prst="rect">
            <a:avLst/>
          </a:prstGeom>
          <a:noFill/>
        </p:spPr>
      </p:pic>
      <p:pic>
        <p:nvPicPr>
          <p:cNvPr id="147460" name="Picture 4" descr="http://ptu40novoyk.kirovedu.com/uploads/editor/4494/382652/news_583/images/53692853_2367856949900219_4774905079301931008_n.jpg"/>
          <p:cNvPicPr>
            <a:picLocks noChangeAspect="1" noChangeArrowheads="1"/>
          </p:cNvPicPr>
          <p:nvPr/>
        </p:nvPicPr>
        <p:blipFill>
          <a:blip r:embed="rId7"/>
          <a:srcRect b="24851"/>
          <a:stretch>
            <a:fillRect/>
          </a:stretch>
        </p:blipFill>
        <p:spPr bwMode="auto">
          <a:xfrm>
            <a:off x="6858016" y="3429000"/>
            <a:ext cx="2143632" cy="29289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Рисунок 1" descr="abstract-pastel-color-wallpapers-backgrounds-for-powerpoi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1" y="214290"/>
            <a:ext cx="8572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Робота методичних комісій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4" name="Рисунок 3" descr="IMG_5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51279">
            <a:off x="251568" y="3950550"/>
            <a:ext cx="3614878" cy="2502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69" name="Picture 1" descr="news_139215458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62476">
            <a:off x="5263682" y="4147125"/>
            <a:ext cx="3658021" cy="2482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4629" name="Picture 2" descr="G:\DCIM\100PHOTO\SAM_3509.JPG"/>
          <p:cNvPicPr>
            <a:picLocks noChangeAspect="1" noChangeArrowheads="1"/>
          </p:cNvPicPr>
          <p:nvPr/>
        </p:nvPicPr>
        <p:blipFill>
          <a:blip r:embed="rId5"/>
          <a:srcRect l="11942"/>
          <a:stretch>
            <a:fillRect/>
          </a:stretch>
        </p:blipFill>
        <p:spPr bwMode="auto">
          <a:xfrm>
            <a:off x="6000750" y="857250"/>
            <a:ext cx="29035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G:\DCIM\100CASIO\CIMG3802.JPG"/>
          <p:cNvPicPr>
            <a:picLocks noChangeAspect="1" noChangeArrowheads="1"/>
          </p:cNvPicPr>
          <p:nvPr/>
        </p:nvPicPr>
        <p:blipFill>
          <a:blip r:embed="rId6" cstate="print"/>
          <a:srcRect l="3046" t="12690" r="7107" b="16244"/>
          <a:stretch>
            <a:fillRect/>
          </a:stretch>
        </p:blipFill>
        <p:spPr bwMode="auto">
          <a:xfrm rot="21069187">
            <a:off x="135331" y="1006886"/>
            <a:ext cx="3251449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G:\DCIM\100PHOTO\SAM_3509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43240" y="2500306"/>
            <a:ext cx="2752467" cy="206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1"/>
          <p:cNvGraphicFramePr>
            <a:graphicFrameLocks noChangeAspect="1"/>
          </p:cNvGraphicFramePr>
          <p:nvPr/>
        </p:nvGraphicFramePr>
        <p:xfrm>
          <a:off x="0" y="0"/>
          <a:ext cx="8929688" cy="6858000"/>
        </p:xfrm>
        <a:graphic>
          <a:graphicData uri="http://schemas.openxmlformats.org/presentationml/2006/ole">
            <p:oleObj spid="_x0000_s87042" name="Презентация" r:id="rId3" imgW="4250554" imgH="3186507" progId="PowerPoint.Show.8">
              <p:embed/>
            </p:oleObj>
          </a:graphicData>
        </a:graphic>
      </p:graphicFrame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357188" y="285750"/>
            <a:ext cx="8429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 eaLnBrk="0" hangingPunct="0">
              <a:tabLst>
                <a:tab pos="-2790825" algn="l"/>
                <a:tab pos="269875" algn="l"/>
              </a:tabLst>
            </a:pPr>
            <a:r>
              <a:rPr lang="uk-UA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Училищні конкурси професійної майстерності </a:t>
            </a:r>
          </a:p>
        </p:txBody>
      </p:sp>
      <p:pic>
        <p:nvPicPr>
          <p:cNvPr id="87044" name="Picture 4" descr="snc10059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928688"/>
            <a:ext cx="30384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 descr="dscn23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857250"/>
            <a:ext cx="3357562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 descr="F:\Сайт\Інформація на сайт за 2013 рік\Тиждень з професії Кухар;кондитер\dscn42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75" y="435768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7" descr="IMG_069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143250"/>
            <a:ext cx="235743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Documents and Settings\ticher\Рабочий стол\Кухарі\Фото03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38" y="3786188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938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67938" name="Презентация" r:id="rId3" imgW="4570378" imgH="3427533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686800" cy="11858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>
                <a:solidFill>
                  <a:srgbClr val="7030A0"/>
                </a:solidFill>
              </a:rPr>
              <a:t>Участь в обласних конкурсах професійної майстерності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67940" name="Picture 5" descr="E:\Фото\SAM_10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500188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7" descr="F:\1111111111111\DCIM\100SSCAM\SNC199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1643063"/>
            <a:ext cx="35004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ptu40novoyk.kirovedu.com/uploads/editor/4494/382652/wall_/images/dscn69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4143380"/>
            <a:ext cx="2952728" cy="2214546"/>
          </a:xfrm>
          <a:prstGeom prst="rect">
            <a:avLst/>
          </a:prstGeom>
          <a:noFill/>
        </p:spPr>
      </p:pic>
      <p:pic>
        <p:nvPicPr>
          <p:cNvPr id="4" name="Picture 6" descr="http://ptu40novoyk.kirovedu.com/uploads/editor/4494/382652/wall_/images/dscn69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4143380"/>
            <a:ext cx="3095604" cy="23217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0" y="2643188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endParaRPr lang="ru-RU" sz="20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1" y="214290"/>
            <a:ext cx="857256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Приймаємо участь в обласних методичних заходах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68963" name="Picture 2" descr="F:\Фото\фото робота\IMG_36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3265488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2" descr="F:\Фото\фото робота\IMG_36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19613"/>
            <a:ext cx="4160838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 descr="http://ptu40novoyk.kirovedu.com/uploads/org4494/news_1517304886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000372"/>
            <a:ext cx="3418414" cy="1928826"/>
          </a:xfrm>
          <a:prstGeom prst="rect">
            <a:avLst/>
          </a:prstGeom>
          <a:noFill/>
        </p:spPr>
      </p:pic>
      <p:pic>
        <p:nvPicPr>
          <p:cNvPr id="174088" name="Picture 8" descr="http://static.klasnaocinka.com.ua.s3-website.eu-central-1.amazonaws.com/uploads/editor/4494/382652/news_/images/IMG_20181211_0932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3357562"/>
            <a:ext cx="2357414" cy="3143219"/>
          </a:xfrm>
          <a:prstGeom prst="rect">
            <a:avLst/>
          </a:prstGeom>
          <a:noFill/>
        </p:spPr>
      </p:pic>
      <p:pic>
        <p:nvPicPr>
          <p:cNvPr id="174092" name="Picture 12" descr="http://ptu40novoyk.kirovedu.com/uploads/editor/4494/382652/news_/images/img_20180523_1056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1571612"/>
            <a:ext cx="2690789" cy="20180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0" y="2643188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endParaRPr lang="ru-RU" sz="20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1" y="214290"/>
            <a:ext cx="857256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Обласні методичні заходи на базі навчального закладу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173058" name="Picture 2" descr="http://ptu40novoyk.kirovedu.com/uploads/org4494/news_1527834911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418414" cy="2071702"/>
          </a:xfrm>
          <a:prstGeom prst="rect">
            <a:avLst/>
          </a:prstGeom>
          <a:noFill/>
        </p:spPr>
      </p:pic>
      <p:pic>
        <p:nvPicPr>
          <p:cNvPr id="173060" name="Picture 4" descr="http://ptu40novoyk.kirovedu.com/uploads/editor/4494/382652/news_/images/dscn70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571612"/>
            <a:ext cx="3024166" cy="2268125"/>
          </a:xfrm>
          <a:prstGeom prst="rect">
            <a:avLst/>
          </a:prstGeom>
          <a:noFill/>
        </p:spPr>
      </p:pic>
      <p:pic>
        <p:nvPicPr>
          <p:cNvPr id="173062" name="Picture 6" descr="http://ptu40novoyk.kirovedu.com/uploads/editor/4494/382652/news_578/images/dscn83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071941"/>
            <a:ext cx="3429024" cy="2571769"/>
          </a:xfrm>
          <a:prstGeom prst="rect">
            <a:avLst/>
          </a:prstGeom>
          <a:noFill/>
        </p:spPr>
      </p:pic>
      <p:pic>
        <p:nvPicPr>
          <p:cNvPr id="11" name="Picture 2" descr="http://ptu40novoyk.kirovedu.com/uploads/editor/4494/382652/news_/images/izobrazhenie_017.jpg"/>
          <p:cNvPicPr>
            <a:picLocks noChangeAspect="1" noChangeArrowheads="1"/>
          </p:cNvPicPr>
          <p:nvPr/>
        </p:nvPicPr>
        <p:blipFill>
          <a:blip r:embed="rId5" cstate="print"/>
          <a:srcRect t="23438" r="12109"/>
          <a:stretch>
            <a:fillRect/>
          </a:stretch>
        </p:blipFill>
        <p:spPr bwMode="auto">
          <a:xfrm>
            <a:off x="5286380" y="4071942"/>
            <a:ext cx="329635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1" y="214290"/>
            <a:ext cx="8572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Школа професійної адаптації  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53250" name="Picture 2" descr="F:\Фото\Молоді працівни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000125"/>
            <a:ext cx="32861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71868" y="1142984"/>
            <a:ext cx="2428892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defRPr/>
            </a:pPr>
            <a:r>
              <a:rPr lang="uk-UA" sz="2400" b="1" i="1" u="sng" dirty="0"/>
              <a:t>Формування особистості педагога – основа розвитку освіти</a:t>
            </a:r>
            <a:endParaRPr lang="ru-RU" sz="2400" b="1" i="1" u="sng" dirty="0"/>
          </a:p>
        </p:txBody>
      </p:sp>
      <p:sp>
        <p:nvSpPr>
          <p:cNvPr id="171012" name="TextBox 5"/>
          <p:cNvSpPr txBox="1">
            <a:spLocks noChangeArrowheads="1"/>
          </p:cNvSpPr>
          <p:nvPr/>
        </p:nvSpPr>
        <p:spPr bwMode="auto">
          <a:xfrm>
            <a:off x="357188" y="4214813"/>
            <a:ext cx="83581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Мета: </a:t>
            </a:r>
          </a:p>
          <a:p>
            <a:pPr>
              <a:buFont typeface="Wingdings" pitchFamily="2" charset="2"/>
              <a:buChar char="Ø"/>
            </a:pPr>
            <a:r>
              <a:rPr lang="uk-UA"/>
              <a:t> Надання методичної допомоги молодим педагогам; </a:t>
            </a:r>
          </a:p>
          <a:p>
            <a:pPr>
              <a:buFont typeface="Wingdings" pitchFamily="2" charset="2"/>
              <a:buChar char="Ø"/>
            </a:pPr>
            <a:r>
              <a:rPr lang="uk-UA"/>
              <a:t>Прискорення процесу адаптації молодих (малодосвідчених) педагогічних працівників до входження в професію; </a:t>
            </a:r>
          </a:p>
          <a:p>
            <a:pPr>
              <a:buFont typeface="Wingdings" pitchFamily="2" charset="2"/>
              <a:buChar char="Ø"/>
            </a:pPr>
            <a:r>
              <a:rPr lang="uk-UA"/>
              <a:t>Сприяння професійному ставленню молодих колег; </a:t>
            </a:r>
          </a:p>
          <a:p>
            <a:pPr>
              <a:buFont typeface="Wingdings" pitchFamily="2" charset="2"/>
              <a:buChar char="Ø"/>
            </a:pPr>
            <a:r>
              <a:rPr lang="uk-UA"/>
              <a:t>Формування потреби в безперервній освіті, стимулювання самоосвітньої роботи  молодих педагогічних працівників</a:t>
            </a:r>
            <a:endParaRPr lang="ru-RU"/>
          </a:p>
        </p:txBody>
      </p:sp>
      <p:pic>
        <p:nvPicPr>
          <p:cNvPr id="7" name="Picture 2" descr="F:\Фото\Молоді працівни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928688"/>
            <a:ext cx="260191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DCIM\100CASIO\CIMG3777.JPG"/>
          <p:cNvPicPr>
            <a:picLocks noChangeAspect="1" noChangeArrowheads="1"/>
          </p:cNvPicPr>
          <p:nvPr/>
        </p:nvPicPr>
        <p:blipFill>
          <a:blip r:embed="rId2"/>
          <a:srcRect l="10870" b="18842"/>
          <a:stretch>
            <a:fillRect/>
          </a:stretch>
        </p:blipFill>
        <p:spPr bwMode="auto">
          <a:xfrm>
            <a:off x="5929313" y="2000250"/>
            <a:ext cx="303371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наставн 003"/>
          <p:cNvPicPr>
            <a:picLocks noChangeAspect="1" noChangeArrowheads="1"/>
          </p:cNvPicPr>
          <p:nvPr/>
        </p:nvPicPr>
        <p:blipFill>
          <a:blip r:embed="rId3"/>
          <a:srcRect r="9462" b="15131"/>
          <a:stretch>
            <a:fillRect/>
          </a:stretch>
        </p:blipFill>
        <p:spPr bwMode="auto">
          <a:xfrm>
            <a:off x="395288" y="1989138"/>
            <a:ext cx="296227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наставн 008"/>
          <p:cNvPicPr>
            <a:picLocks noChangeAspect="1" noChangeArrowheads="1"/>
          </p:cNvPicPr>
          <p:nvPr/>
        </p:nvPicPr>
        <p:blipFill>
          <a:blip r:embed="rId4"/>
          <a:srcRect r="6345" b="18272"/>
          <a:stretch>
            <a:fillRect/>
          </a:stretch>
        </p:blipFill>
        <p:spPr bwMode="auto">
          <a:xfrm>
            <a:off x="357188" y="4500563"/>
            <a:ext cx="3000375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179388" y="188913"/>
            <a:ext cx="8640762" cy="17272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50000">
                <a:srgbClr val="D4ADF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dirty="0">
                <a:solidFill>
                  <a:srgbClr val="660066"/>
                </a:solidFill>
              </a:rPr>
              <a:t>Наставники направляють процес професійного</a:t>
            </a:r>
          </a:p>
          <a:p>
            <a:pPr algn="ctr">
              <a:defRPr/>
            </a:pPr>
            <a:r>
              <a:rPr lang="uk-UA" dirty="0">
                <a:solidFill>
                  <a:srgbClr val="660066"/>
                </a:solidFill>
              </a:rPr>
              <a:t>самовдосконалення, стимулюють бажання молодих педагогічних працівників </a:t>
            </a:r>
          </a:p>
          <a:p>
            <a:pPr algn="ctr">
              <a:defRPr/>
            </a:pPr>
            <a:r>
              <a:rPr lang="uk-UA" dirty="0">
                <a:solidFill>
                  <a:srgbClr val="660066"/>
                </a:solidFill>
              </a:rPr>
              <a:t> самим вчитися і розвиватися</a:t>
            </a:r>
            <a:r>
              <a:rPr lang="uk-UA" dirty="0">
                <a:solidFill>
                  <a:srgbClr val="CCFF33"/>
                </a:solidFill>
              </a:rPr>
              <a:t>.</a:t>
            </a:r>
            <a:endParaRPr lang="ru-RU" dirty="0">
              <a:solidFill>
                <a:srgbClr val="CCFF33"/>
              </a:solidFill>
            </a:endParaRPr>
          </a:p>
        </p:txBody>
      </p:sp>
      <p:pic>
        <p:nvPicPr>
          <p:cNvPr id="35847" name="Picture 3" descr="G:\DCIM\100CASIO\CIMG3774.JPG"/>
          <p:cNvPicPr>
            <a:picLocks noChangeAspect="1" noChangeArrowheads="1"/>
          </p:cNvPicPr>
          <p:nvPr/>
        </p:nvPicPr>
        <p:blipFill>
          <a:blip r:embed="rId5"/>
          <a:srcRect l="13461" r="6036" b="24866"/>
          <a:stretch>
            <a:fillRect/>
          </a:stretch>
        </p:blipFill>
        <p:spPr bwMode="auto">
          <a:xfrm>
            <a:off x="6072188" y="4500563"/>
            <a:ext cx="2857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наставн 005"/>
          <p:cNvPicPr>
            <a:picLocks noChangeAspect="1" noChangeArrowheads="1"/>
          </p:cNvPicPr>
          <p:nvPr/>
        </p:nvPicPr>
        <p:blipFill>
          <a:blip r:embed="rId6"/>
          <a:srcRect r="3639" b="18234"/>
          <a:stretch>
            <a:fillRect/>
          </a:stretch>
        </p:blipFill>
        <p:spPr bwMode="auto">
          <a:xfrm>
            <a:off x="3071813" y="3143250"/>
            <a:ext cx="31527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1" y="214290"/>
            <a:ext cx="857256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Виявляємо, вивчаємо, впроваджуємо передовий педагогічний досвід </a:t>
            </a:r>
            <a:endParaRPr lang="ru-RU" sz="28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53250" name="Picture 2" descr="F:\Фото\Молоді працівни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571625"/>
            <a:ext cx="39878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4282" y="1142984"/>
            <a:ext cx="4000528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defRPr/>
            </a:pPr>
            <a:r>
              <a:rPr lang="uk-UA" sz="2000" b="1" i="1" u="sng" dirty="0" err="1"/>
              <a:t>Сербіна</a:t>
            </a:r>
            <a:r>
              <a:rPr lang="uk-UA" sz="2000" b="1" i="1" u="sng" dirty="0"/>
              <a:t> Н. І., викладач хімії</a:t>
            </a:r>
            <a:endParaRPr lang="ru-RU" sz="2000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929190" y="1071546"/>
            <a:ext cx="400052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defRPr/>
            </a:pPr>
            <a:r>
              <a:rPr lang="uk-UA" sz="1600" b="1" i="1" u="sng" dirty="0" err="1" smtClean="0"/>
              <a:t>Сажієнко</a:t>
            </a:r>
            <a:r>
              <a:rPr lang="uk-UA" sz="1600" b="1" i="1" u="sng" dirty="0" smtClean="0"/>
              <a:t> Т.В.,викладач </a:t>
            </a:r>
            <a:r>
              <a:rPr lang="uk-UA" sz="1600" b="1" i="1" u="sng" dirty="0"/>
              <a:t>професійно-теоретичної підготовки з </a:t>
            </a:r>
            <a:r>
              <a:rPr lang="uk-UA" sz="1600" b="1" i="1" u="sng"/>
              <a:t>професій </a:t>
            </a:r>
            <a:r>
              <a:rPr lang="uk-UA" sz="1600" b="1" i="1" u="sng" smtClean="0"/>
              <a:t>будівельного профілю  </a:t>
            </a:r>
            <a:endParaRPr lang="ru-RU" sz="1600" b="1" i="1" u="sng" dirty="0"/>
          </a:p>
        </p:txBody>
      </p:sp>
      <p:pic>
        <p:nvPicPr>
          <p:cNvPr id="10" name="Picture 2" descr="F:\Фото\Молоді працівни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4000500"/>
            <a:ext cx="1714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4071942"/>
            <a:ext cx="2500298" cy="181588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defRPr/>
            </a:pPr>
            <a:r>
              <a:rPr lang="uk-UA" sz="1600" b="1" i="1" u="sng" dirty="0" err="1"/>
              <a:t>Мигаль</a:t>
            </a:r>
            <a:r>
              <a:rPr lang="uk-UA" sz="1600" b="1" i="1" u="sng" dirty="0"/>
              <a:t> Н. В., </a:t>
            </a:r>
          </a:p>
          <a:p>
            <a:pPr>
              <a:defRPr/>
            </a:pPr>
            <a:r>
              <a:rPr lang="uk-UA" sz="1600" b="1" i="1" u="sng" dirty="0"/>
              <a:t>майстер </a:t>
            </a:r>
          </a:p>
          <a:p>
            <a:pPr>
              <a:defRPr/>
            </a:pPr>
            <a:r>
              <a:rPr lang="uk-UA" sz="1600" b="1" i="1" u="sng" dirty="0" err="1"/>
              <a:t>иробничого</a:t>
            </a:r>
            <a:r>
              <a:rPr lang="uk-UA" sz="1600" b="1" i="1" u="sng" dirty="0"/>
              <a:t> навчання з професій будівельного профілю </a:t>
            </a:r>
          </a:p>
          <a:p>
            <a:pPr>
              <a:defRPr/>
            </a:pPr>
            <a:endParaRPr lang="ru-RU" sz="1600" b="1" i="1" u="sng" dirty="0"/>
          </a:p>
        </p:txBody>
      </p:sp>
      <p:pic>
        <p:nvPicPr>
          <p:cNvPr id="173064" name="Picture 2" descr="http://ptu40novoyk.kirovedu.com/uploads/editor/4494/382652/news_/images/img_38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4143375"/>
            <a:ext cx="36703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86314" y="6215082"/>
            <a:ext cx="4214842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defRPr/>
            </a:pPr>
            <a:r>
              <a:rPr lang="uk-UA" sz="2000" b="1" i="1" u="sng" dirty="0" err="1"/>
              <a:t>Полулях</a:t>
            </a:r>
            <a:r>
              <a:rPr lang="uk-UA" sz="2000" b="1" i="1" u="sng" dirty="0"/>
              <a:t> Л. А. викладач біології</a:t>
            </a:r>
            <a:endParaRPr lang="ru-RU" sz="2000" b="1" i="1" u="sng" dirty="0"/>
          </a:p>
        </p:txBody>
      </p:sp>
      <p:pic>
        <p:nvPicPr>
          <p:cNvPr id="14" name="Picture 2" descr="C:\Documents and Settings\1\Рабочий стол\photo_1490284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000240"/>
            <a:ext cx="1518039" cy="202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179388" y="188913"/>
            <a:ext cx="8640762" cy="17272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50000">
                <a:srgbClr val="D4ADF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dirty="0">
                <a:solidFill>
                  <a:srgbClr val="660066"/>
                </a:solidFill>
              </a:rPr>
              <a:t>Впроваджуємо інноваційні технології </a:t>
            </a:r>
            <a:endParaRPr lang="ru-RU" dirty="0">
              <a:solidFill>
                <a:srgbClr val="CCFF33"/>
              </a:solidFill>
            </a:endParaRPr>
          </a:p>
        </p:txBody>
      </p:sp>
      <p:pic>
        <p:nvPicPr>
          <p:cNvPr id="8" name="Picture 2" descr="G:\DCIM\100CASIO\CIMG3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304115"/>
            <a:ext cx="2928958" cy="21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7" name="Picture 4" descr="F:\Семінар старших майстрів\семінар ст майстрів\IMG_59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785926"/>
            <a:ext cx="20891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 descr="http://ptu40novoyk.kirovedu.com/uploads/editor/4494/382652/news_/images/dscn70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857364"/>
            <a:ext cx="2857519" cy="2143140"/>
          </a:xfrm>
          <a:prstGeom prst="rect">
            <a:avLst/>
          </a:prstGeom>
          <a:noFill/>
        </p:spPr>
      </p:pic>
      <p:pic>
        <p:nvPicPr>
          <p:cNvPr id="168964" name="Picture 4" descr="http://ptu40novoyk.kirovedu.com/uploads/editor/4494/382652/news_/images/img_20180523_1055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785926"/>
            <a:ext cx="3095604" cy="2321703"/>
          </a:xfrm>
          <a:prstGeom prst="rect">
            <a:avLst/>
          </a:prstGeom>
          <a:noFill/>
        </p:spPr>
      </p:pic>
      <p:pic>
        <p:nvPicPr>
          <p:cNvPr id="168966" name="Picture 6" descr="На изображении может находиться: 1 человек, стол, фрукт, еда и в помещении"/>
          <p:cNvPicPr>
            <a:picLocks noChangeAspect="1" noChangeArrowheads="1"/>
          </p:cNvPicPr>
          <p:nvPr/>
        </p:nvPicPr>
        <p:blipFill>
          <a:blip r:embed="rId6"/>
          <a:srcRect t="8860"/>
          <a:stretch>
            <a:fillRect/>
          </a:stretch>
        </p:blipFill>
        <p:spPr bwMode="auto">
          <a:xfrm>
            <a:off x="3571868" y="4214818"/>
            <a:ext cx="2071702" cy="2517529"/>
          </a:xfrm>
          <a:prstGeom prst="rect">
            <a:avLst/>
          </a:prstGeom>
          <a:noFill/>
        </p:spPr>
      </p:pic>
      <p:pic>
        <p:nvPicPr>
          <p:cNvPr id="168968" name="Picture 8" descr="Нет описания фото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4357694"/>
            <a:ext cx="2857520" cy="2119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7950" y="0"/>
          <a:ext cx="9144000" cy="6858000"/>
        </p:xfrm>
        <a:graphic>
          <a:graphicData uri="http://schemas.openxmlformats.org/presentationml/2006/ole">
            <p:oleObj spid="_x0000_s2050" name="Презентация" r:id="rId3" imgW="4570378" imgH="3427533" progId="PowerPoint.Show.12">
              <p:embed/>
            </p:oleObj>
          </a:graphicData>
        </a:graphic>
      </p:graphicFrame>
      <p:sp>
        <p:nvSpPr>
          <p:cNvPr id="2052" name="Прямоугольник 3"/>
          <p:cNvSpPr>
            <a:spLocks noChangeArrowheads="1"/>
          </p:cNvSpPr>
          <p:nvPr/>
        </p:nvSpPr>
        <p:spPr bwMode="auto">
          <a:xfrm>
            <a:off x="214313" y="285750"/>
            <a:ext cx="86439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 i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Цілі методичної роботи</a:t>
            </a:r>
            <a:r>
              <a:rPr lang="uk-UA" sz="3600" i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r>
              <a:rPr lang="uk-UA" sz="36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прогнозовані результати, погляд в майбутнє, концентрація зусиль та активності для їх досягнення</a:t>
            </a:r>
            <a:endParaRPr lang="ru-RU" sz="3600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2290" name="Презентация" r:id="rId3" imgW="4570378" imgH="3427533" progId="PowerPoint.Show.8">
              <p:embed/>
            </p:oleObj>
          </a:graphicData>
        </a:graphic>
      </p:graphicFrame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85750" y="5143500"/>
            <a:ext cx="8643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>
              <a:tabLst>
                <a:tab pos="269875" algn="l"/>
              </a:tabLst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50" y="214313"/>
            <a:ext cx="8572500" cy="5432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uk-UA" sz="2400" b="1" dirty="0">
              <a:solidFill>
                <a:srgbClr val="C00000"/>
              </a:solidFill>
              <a:latin typeface="Arial" pitchFamily="34" charset="0"/>
              <a:cs typeface="+mn-cs"/>
            </a:endParaRPr>
          </a:p>
          <a:p>
            <a:pPr algn="ctr">
              <a:defRPr/>
            </a:pPr>
            <a:r>
              <a:rPr lang="uk-UA" sz="2400" b="1" dirty="0">
                <a:solidFill>
                  <a:srgbClr val="C00000"/>
                </a:solidFill>
                <a:latin typeface="Arial" pitchFamily="34" charset="0"/>
                <a:cs typeface="+mn-cs"/>
              </a:rPr>
              <a:t>Нетрадиційні форми організації методичної роботи</a:t>
            </a: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just">
              <a:defRPr/>
            </a:pPr>
            <a:r>
              <a:rPr lang="uk-UA" dirty="0">
                <a:latin typeface="Arial" pitchFamily="34" charset="0"/>
                <a:cs typeface="+mn-cs"/>
              </a:rPr>
              <a:t>      </a:t>
            </a:r>
          </a:p>
          <a:p>
            <a:pPr algn="just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just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just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just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just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dirty="0"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uk-UA" sz="1100" b="1" dirty="0">
              <a:solidFill>
                <a:schemeClr val="accent3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2" name="Picture 3" descr="F:\Сайт\Блог козакової\гла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1000108"/>
            <a:ext cx="2819386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14313" y="3071813"/>
            <a:ext cx="328612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Презентація </a:t>
            </a:r>
            <a:r>
              <a:rPr lang="uk-UA" dirty="0" err="1"/>
              <a:t>блогу</a:t>
            </a:r>
            <a:r>
              <a:rPr lang="uk-UA" dirty="0"/>
              <a:t>  викладача  української мови та літератури Козакової О. В. </a:t>
            </a:r>
            <a:endParaRPr lang="ru-RU" dirty="0"/>
          </a:p>
        </p:txBody>
      </p:sp>
      <p:pic>
        <p:nvPicPr>
          <p:cNvPr id="8" name="Picture 1" descr="P10805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928670"/>
            <a:ext cx="2938753" cy="225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929313" y="3429000"/>
            <a:ext cx="2786062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Майстер-клас </a:t>
            </a:r>
            <a:r>
              <a:rPr lang="uk-UA" dirty="0" err="1"/>
              <a:t>“Суші”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00438" y="3429000"/>
            <a:ext cx="2357437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Методичний </a:t>
            </a:r>
            <a:r>
              <a:rPr lang="uk-UA" dirty="0" err="1" smtClean="0"/>
              <a:t>мікс</a:t>
            </a:r>
            <a:endParaRPr lang="ru-RU" dirty="0"/>
          </a:p>
        </p:txBody>
      </p:sp>
      <p:pic>
        <p:nvPicPr>
          <p:cNvPr id="3" name="Picture 4" descr="На изображении может находиться: один или несколько человек и люди сидя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1214422"/>
            <a:ext cx="2285973" cy="1714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77154" name="Picture 3" descr="D:\f_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/>
              <a:t>Методичний кабінет </a:t>
            </a:r>
            <a:endParaRPr lang="ru-RU" sz="3200"/>
          </a:p>
        </p:txBody>
      </p:sp>
      <p:pic>
        <p:nvPicPr>
          <p:cNvPr id="177156" name="Рисунок 2" descr="IMG_3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8575" y="4786313"/>
            <a:ext cx="27654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7" name="Picture 4" descr="http://ptu40novoyk.kirovedu.com/uploads/org4494/news_1392094664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571500"/>
            <a:ext cx="3800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8" name="Picture 4" descr="http://ptu40novoyk.kirovedu.com/uploads/org4494/news_1392094664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17963"/>
            <a:ext cx="3500438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9" name="Picture 4" descr="http://ptu40novoyk.kirovedu.com/uploads/org4494/news_1392094664_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0" name="Рисунок 2" descr="IMG_300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63" y="2286000"/>
            <a:ext cx="4094162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1" name="Picture 6" descr="C:\Documents and Settings\User\Рабочий стол\DSCN076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071688"/>
            <a:ext cx="2786063" cy="26431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"/>
          <p:cNvPicPr>
            <a:picLocks noChangeAspect="1" noChangeArrowheads="1"/>
          </p:cNvPicPr>
          <p:nvPr/>
        </p:nvPicPr>
        <p:blipFill>
          <a:blip r:embed="rId2"/>
          <a:srcRect l="29018" t="19286" r="13839" b="12142"/>
          <a:stretch>
            <a:fillRect/>
          </a:stretch>
        </p:blipFill>
        <p:spPr bwMode="auto">
          <a:xfrm rot="20523712">
            <a:off x="578478" y="1182257"/>
            <a:ext cx="3423756" cy="2441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817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68361">
            <a:off x="5696349" y="4289226"/>
            <a:ext cx="33575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878" y="58018"/>
            <a:ext cx="8568952" cy="59601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uk-UA" sz="32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Електронні </a:t>
            </a:r>
            <a:r>
              <a:rPr lang="uk-UA" sz="3200" cap="none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портфоліо</a:t>
            </a:r>
            <a:r>
              <a:rPr lang="uk-UA" sz="32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200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81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21217">
            <a:off x="144288" y="4086052"/>
            <a:ext cx="34337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29789">
            <a:off x="5262489" y="1219911"/>
            <a:ext cx="35464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232544">
            <a:off x="2700338" y="2636838"/>
            <a:ext cx="3643312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3600" dirty="0" err="1" smtClean="0">
                <a:solidFill>
                  <a:srgbClr val="7030A0"/>
                </a:solidFill>
                <a:cs typeface="Times New Roman" pitchFamily="18" charset="0"/>
              </a:rPr>
              <a:t>Підвищуємо</a:t>
            </a:r>
            <a:r>
              <a:rPr lang="ru-RU" sz="360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7030A0"/>
                </a:solidFill>
                <a:cs typeface="Times New Roman" pitchFamily="18" charset="0"/>
              </a:rPr>
              <a:t>кваліфікацію</a:t>
            </a:r>
            <a:endParaRPr lang="ru-RU" sz="3600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79202" name="Picture 2" descr="C:\Users\1\Pictures\img048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1500188"/>
            <a:ext cx="40671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4" descr="C:\Users\1\Pictures\img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16346">
            <a:off x="6110288" y="2536825"/>
            <a:ext cx="2916237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3" descr="C:\Users\1\Pictures\img0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4643438"/>
            <a:ext cx="50292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2" descr="C:\Users\1\Pictures\img048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16764">
            <a:off x="171450" y="2363788"/>
            <a:ext cx="335756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732006"/>
            <a:ext cx="2592288" cy="3125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3600" dirty="0" err="1" smtClean="0">
                <a:solidFill>
                  <a:srgbClr val="7030A0"/>
                </a:solidFill>
                <a:cs typeface="Times New Roman" pitchFamily="18" charset="0"/>
              </a:rPr>
              <a:t>Підвищуємо</a:t>
            </a:r>
            <a:r>
              <a:rPr lang="ru-RU" sz="360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7030A0"/>
                </a:solidFill>
                <a:cs typeface="Times New Roman" pitchFamily="18" charset="0"/>
              </a:rPr>
              <a:t>кваліфікацію</a:t>
            </a:r>
            <a:endParaRPr lang="ru-RU" sz="3600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027" name="Picture 3" descr="C:\Users\1\Pictures\img04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51003">
            <a:off x="395989" y="1897364"/>
            <a:ext cx="3446179" cy="246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2276" name="Рисунок 5" descr="IMG_1505.jpg"/>
          <p:cNvPicPr>
            <a:picLocks noChangeAspect="1"/>
          </p:cNvPicPr>
          <p:nvPr/>
        </p:nvPicPr>
        <p:blipFill>
          <a:blip r:embed="rId4"/>
          <a:srcRect l="20161" r="24193" b="1613"/>
          <a:stretch>
            <a:fillRect/>
          </a:stretch>
        </p:blipFill>
        <p:spPr bwMode="auto">
          <a:xfrm>
            <a:off x="2928926" y="1571612"/>
            <a:ext cx="185737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Рисунок 7" descr="IMG_150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193821">
            <a:off x="5218113" y="420687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8" name="Рисунок 6" descr="IMG_150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78586">
            <a:off x="4717511" y="1805020"/>
            <a:ext cx="35274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428628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1600" dirty="0" smtClean="0">
                <a:solidFill>
                  <a:srgbClr val="002060"/>
                </a:solidFill>
              </a:rPr>
              <a:t>Участь у Всеукраїнській науково – практичній Інтернет – конференції </a:t>
            </a:r>
            <a:r>
              <a:rPr lang="uk-UA" sz="1600" dirty="0" err="1" smtClean="0">
                <a:solidFill>
                  <a:srgbClr val="002060"/>
                </a:solidFill>
              </a:rPr>
              <a:t>“Розвиток</a:t>
            </a:r>
            <a:r>
              <a:rPr lang="uk-UA" sz="1600" dirty="0" smtClean="0">
                <a:solidFill>
                  <a:srgbClr val="002060"/>
                </a:solidFill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</a:rPr>
              <a:t>інфораційної</a:t>
            </a:r>
            <a:r>
              <a:rPr lang="uk-UA" sz="1600" dirty="0" smtClean="0">
                <a:solidFill>
                  <a:srgbClr val="002060"/>
                </a:solidFill>
              </a:rPr>
              <a:t> компетентності педагогів закладів професійної (професійно – технічної) </a:t>
            </a:r>
            <a:r>
              <a:rPr lang="uk-UA" sz="1600" dirty="0" err="1" smtClean="0">
                <a:solidFill>
                  <a:srgbClr val="002060"/>
                </a:solidFill>
              </a:rPr>
              <a:t>освіти”</a:t>
            </a:r>
            <a:endParaRPr lang="ru-RU" sz="1600" dirty="0" smtClean="0">
              <a:solidFill>
                <a:srgbClr val="002060"/>
              </a:solidFill>
            </a:endParaRPr>
          </a:p>
        </p:txBody>
      </p:sp>
      <p:pic>
        <p:nvPicPr>
          <p:cNvPr id="184323" name="Picture 3" descr="D:\флешка\Сертификат Мельниченко Тетяна Валеріїв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2286000"/>
            <a:ext cx="3214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57752" y="928670"/>
            <a:ext cx="3714776" cy="1285884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uk-UA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Участь у Всеукраїнській </a:t>
            </a:r>
            <a:r>
              <a:rPr lang="uk-UA" b="1" dirty="0" err="1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науково-трактичних</a:t>
            </a:r>
            <a:r>
              <a:rPr lang="uk-UA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b="1" dirty="0" err="1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веб-конферненції</a:t>
            </a:r>
            <a:r>
              <a:rPr lang="uk-UA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b="1" dirty="0" err="1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“Інноваційні</a:t>
            </a:r>
            <a:r>
              <a:rPr lang="uk-UA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технології при підготовці  кваліфікованих робітників</a:t>
            </a:r>
            <a:endParaRPr lang="ru-RU" b="1" dirty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57290" y="0"/>
            <a:ext cx="6594475" cy="92867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uk-UA" sz="4100" b="1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Наші досягнення </a:t>
            </a:r>
            <a:endParaRPr lang="ru-RU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:\Users\user\Desktop\drive-download-20191208T083916Z-001\IMG_20191208_0924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30000" contrast="30000"/>
          </a:blip>
          <a:srcRect l="5143" t="13236" r="16683" b="17634"/>
          <a:stretch>
            <a:fillRect/>
          </a:stretch>
        </p:blipFill>
        <p:spPr bwMode="auto">
          <a:xfrm rot="16200000">
            <a:off x="142856" y="2714608"/>
            <a:ext cx="450057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835150" y="333375"/>
            <a:ext cx="6594475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>
                <a:solidFill>
                  <a:srgbClr val="002060"/>
                </a:solidFill>
              </a:rPr>
              <a:t>Відзнаки і нагороди </a:t>
            </a:r>
            <a:endParaRPr lang="ru-RU" dirty="0" smtClean="0"/>
          </a:p>
        </p:txBody>
      </p:sp>
      <p:pic>
        <p:nvPicPr>
          <p:cNvPr id="5" name="Picture 2" descr="C:\Users\user\Desktop\drive-download-20191208T083916Z-001\IMG_20191208_092222.jpg"/>
          <p:cNvPicPr>
            <a:picLocks noChangeAspect="1" noChangeArrowheads="1"/>
          </p:cNvPicPr>
          <p:nvPr/>
        </p:nvPicPr>
        <p:blipFill>
          <a:blip r:embed="rId2" cstate="print">
            <a:lum bright="40000" contrast="30000"/>
          </a:blip>
          <a:srcRect l="5713" t="10113" r="12857" b="14286"/>
          <a:stretch>
            <a:fillRect/>
          </a:stretch>
        </p:blipFill>
        <p:spPr bwMode="auto">
          <a:xfrm rot="16200000">
            <a:off x="-263293" y="2120625"/>
            <a:ext cx="5027117" cy="3500463"/>
          </a:xfrm>
          <a:prstGeom prst="rect">
            <a:avLst/>
          </a:prstGeom>
          <a:noFill/>
        </p:spPr>
      </p:pic>
      <p:pic>
        <p:nvPicPr>
          <p:cNvPr id="6" name="Picture 4" descr="C:\Users\user\Desktop\drive-download-20191208T083916Z-001\IMG_20191208_092842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9231" t="18089" r="13942" b="10336"/>
          <a:stretch>
            <a:fillRect/>
          </a:stretch>
        </p:blipFill>
        <p:spPr bwMode="auto">
          <a:xfrm>
            <a:off x="4642179" y="1357298"/>
            <a:ext cx="3716035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00166" y="142852"/>
            <a:ext cx="6594475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uk-UA" sz="41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Відзнаки і нагороди </a:t>
            </a:r>
            <a:endParaRPr lang="ru-RU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22209" name="Object 1"/>
          <p:cNvGraphicFramePr>
            <a:graphicFrameLocks noChangeAspect="1"/>
          </p:cNvGraphicFramePr>
          <p:nvPr/>
        </p:nvGraphicFramePr>
        <p:xfrm>
          <a:off x="5000628" y="1285860"/>
          <a:ext cx="2871787" cy="4064000"/>
        </p:xfrm>
        <a:graphic>
          <a:graphicData uri="http://schemas.openxmlformats.org/presentationml/2006/ole">
            <p:oleObj spid="_x0000_s222209" name="Acrobat Document" r:id="rId3" imgW="5667353" imgH="8019921" progId="AcroExch.Document.DC">
              <p:embed/>
            </p:oleObj>
          </a:graphicData>
        </a:graphic>
      </p:graphicFrame>
      <p:pic>
        <p:nvPicPr>
          <p:cNvPr id="4" name="Рисунок 3" descr="F:\Залужній\IMG_20200211_182524.jpg"/>
          <p:cNvPicPr/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928662" y="1285860"/>
            <a:ext cx="2857520" cy="408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500166" y="142852"/>
            <a:ext cx="6594475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uk-UA" sz="41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Відзнаки і нагороди </a:t>
            </a:r>
            <a:endParaRPr lang="ru-RU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36545" name="Picture 1"/>
          <p:cNvPicPr>
            <a:picLocks noChangeAspect="1" noChangeArrowheads="1"/>
          </p:cNvPicPr>
          <p:nvPr/>
        </p:nvPicPr>
        <p:blipFill>
          <a:blip r:embed="rId2"/>
          <a:srcRect l="27232" t="16428" r="40625" b="8571"/>
          <a:stretch>
            <a:fillRect/>
          </a:stretch>
        </p:blipFill>
        <p:spPr bwMode="auto">
          <a:xfrm>
            <a:off x="571472" y="1357298"/>
            <a:ext cx="3071834" cy="447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/>
          <a:srcRect l="27679" t="17857" r="40625" b="8571"/>
          <a:stretch>
            <a:fillRect/>
          </a:stretch>
        </p:blipFill>
        <p:spPr bwMode="auto">
          <a:xfrm>
            <a:off x="5072066" y="1357298"/>
            <a:ext cx="3049640" cy="44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drive-download-20191208T083916Z-001\IMG_20191208_092146.jpg"/>
          <p:cNvPicPr>
            <a:picLocks noChangeAspect="1" noChangeArrowheads="1"/>
          </p:cNvPicPr>
          <p:nvPr/>
        </p:nvPicPr>
        <p:blipFill>
          <a:blip r:embed="rId2" cstate="print">
            <a:lum bright="30000" contrast="20000"/>
          </a:blip>
          <a:srcRect l="24153" t="10169" r="35168" b="8473"/>
          <a:stretch>
            <a:fillRect/>
          </a:stretch>
        </p:blipFill>
        <p:spPr bwMode="auto">
          <a:xfrm rot="16200000">
            <a:off x="6286481" y="285729"/>
            <a:ext cx="2286016" cy="3429023"/>
          </a:xfrm>
          <a:prstGeom prst="rect">
            <a:avLst/>
          </a:prstGeom>
          <a:noFill/>
        </p:spPr>
      </p:pic>
      <p:pic>
        <p:nvPicPr>
          <p:cNvPr id="25603" name="Picture 3" descr="C:\Users\user\Desktop\drive-download-20191208T083916Z-001\IMG_20191208_092242.jpg"/>
          <p:cNvPicPr>
            <a:picLocks noChangeAspect="1" noChangeArrowheads="1"/>
          </p:cNvPicPr>
          <p:nvPr/>
        </p:nvPicPr>
        <p:blipFill>
          <a:blip r:embed="rId3" cstate="print">
            <a:lum bright="30000" contrast="20000"/>
          </a:blip>
          <a:srcRect l="23858" t="3605" r="27824" b="3365"/>
          <a:stretch>
            <a:fillRect/>
          </a:stretch>
        </p:blipFill>
        <p:spPr bwMode="auto">
          <a:xfrm rot="16200000">
            <a:off x="593097" y="3593477"/>
            <a:ext cx="2671426" cy="3857620"/>
          </a:xfrm>
          <a:prstGeom prst="rect">
            <a:avLst/>
          </a:prstGeom>
          <a:noFill/>
        </p:spPr>
      </p:pic>
      <p:pic>
        <p:nvPicPr>
          <p:cNvPr id="25604" name="Picture 4" descr="C:\Users\user\Desktop\drive-download-20191208T083916Z-001\IMG_20191208_092746.jpg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 l="7211" t="28906" r="9134" b="28365"/>
          <a:stretch>
            <a:fillRect/>
          </a:stretch>
        </p:blipFill>
        <p:spPr bwMode="auto">
          <a:xfrm>
            <a:off x="-1" y="857232"/>
            <a:ext cx="3566473" cy="2428892"/>
          </a:xfrm>
          <a:prstGeom prst="rect">
            <a:avLst/>
          </a:prstGeom>
          <a:noFill/>
        </p:spPr>
      </p:pic>
      <p:pic>
        <p:nvPicPr>
          <p:cNvPr id="25605" name="Picture 5" descr="C:\Users\user\Desktop\drive-download-20191208T083916Z-001\IMG_20191208_092316.jpg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</a:blip>
          <a:srcRect l="16105" t="2404" r="34856" b="4327"/>
          <a:stretch>
            <a:fillRect/>
          </a:stretch>
        </p:blipFill>
        <p:spPr bwMode="auto">
          <a:xfrm rot="16200000">
            <a:off x="5686093" y="3400092"/>
            <a:ext cx="2850154" cy="4065661"/>
          </a:xfrm>
          <a:prstGeom prst="rect">
            <a:avLst/>
          </a:prstGeom>
          <a:noFill/>
        </p:spPr>
      </p:pic>
      <p:pic>
        <p:nvPicPr>
          <p:cNvPr id="25606" name="Picture 6" descr="C:\Users\user\Desktop\drive-download-20191208T083916Z-001\IMG_20191208_092331.jpg"/>
          <p:cNvPicPr>
            <a:picLocks noChangeAspect="1" noChangeArrowheads="1"/>
          </p:cNvPicPr>
          <p:nvPr/>
        </p:nvPicPr>
        <p:blipFill>
          <a:blip r:embed="rId6" cstate="print">
            <a:lum bright="30000" contrast="20000"/>
          </a:blip>
          <a:srcRect l="28365" t="6249" r="23497" b="2884"/>
          <a:stretch>
            <a:fillRect/>
          </a:stretch>
        </p:blipFill>
        <p:spPr bwMode="auto">
          <a:xfrm rot="5400000">
            <a:off x="3585758" y="1772036"/>
            <a:ext cx="2472549" cy="350046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43042" y="0"/>
            <a:ext cx="64294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1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Відзнаки і нагороди </a:t>
            </a:r>
            <a:endParaRPr lang="ru-RU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graphicFrame>
        <p:nvGraphicFramePr>
          <p:cNvPr id="124930" name="Object 2"/>
          <p:cNvGraphicFramePr>
            <a:graphicFrameLocks noChangeAspect="1"/>
          </p:cNvGraphicFramePr>
          <p:nvPr/>
        </p:nvGraphicFramePr>
        <p:xfrm>
          <a:off x="142875" y="0"/>
          <a:ext cx="9144000" cy="6858000"/>
        </p:xfrm>
        <a:graphic>
          <a:graphicData uri="http://schemas.openxmlformats.org/presentationml/2006/ole">
            <p:oleObj spid="_x0000_s124930" name="Презентация" r:id="rId3" imgW="4570378" imgH="3427533" progId="PowerPoint.Show.8">
              <p:embed/>
            </p:oleObj>
          </a:graphicData>
        </a:graphic>
      </p:graphicFrame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0" y="0"/>
            <a:ext cx="9144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26960" bIns="0" anchor="ctr">
            <a:spAutoFit/>
          </a:bodyPr>
          <a:lstStyle/>
          <a:p>
            <a:pPr indent="180975" eaLnBrk="0" hangingPunct="0"/>
            <a:endParaRPr lang="uk-UA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/>
            <a:endParaRPr lang="uk-UA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/>
            <a:endParaRPr lang="uk-UA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/>
            <a:endParaRPr lang="uk-UA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/>
            <a:endParaRPr lang="uk-UA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/>
            <a:r>
              <a:rPr lang="uk-UA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Наукові основи організації </a:t>
            </a:r>
          </a:p>
          <a:p>
            <a:pPr indent="180975" algn="ctr" eaLnBrk="0" hangingPunct="0"/>
            <a:r>
              <a:rPr lang="uk-UA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методичної роботи</a:t>
            </a:r>
            <a:endParaRPr lang="ru-RU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/>
            <a:endParaRPr lang="ru-RU"/>
          </a:p>
        </p:txBody>
      </p:sp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357188" y="2357438"/>
            <a:ext cx="8429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eaLnBrk="0" hangingPunct="0">
              <a:tabLst>
                <a:tab pos="269875" algn="l"/>
              </a:tabLst>
              <a:defRPr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Виявлення рівня стану методичної роботи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  <a:defRPr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Систематизація, оптимальний відбір 			   ефективних форм і методів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  <a:defRPr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Розробка комплексної програми методичної 	   роботи на всіх рівнях </a:t>
            </a:r>
          </a:p>
          <a:p>
            <a:pPr indent="180975" eaLnBrk="0" hangingPunct="0">
              <a:tabLst>
                <a:tab pos="269875" algn="l"/>
              </a:tabLst>
              <a:defRPr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Реалізація програми, коригування </a:t>
            </a:r>
          </a:p>
          <a:p>
            <a:pPr indent="180975" eaLnBrk="0" hangingPunct="0">
              <a:tabLst>
                <a:tab pos="269875" algn="l"/>
              </a:tabLst>
              <a:defRPr/>
            </a:pP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та аналіз результатів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1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31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31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drive-download-20191208T083916Z-001\IMG_20191208_091924.jpg"/>
          <p:cNvPicPr>
            <a:picLocks noChangeAspect="1" noChangeArrowheads="1"/>
          </p:cNvPicPr>
          <p:nvPr/>
        </p:nvPicPr>
        <p:blipFill>
          <a:blip r:embed="rId2" cstate="print">
            <a:lum bright="30000" contrast="20000"/>
          </a:blip>
          <a:srcRect l="9678" t="9677" r="6447" b="3221"/>
          <a:stretch>
            <a:fillRect/>
          </a:stretch>
        </p:blipFill>
        <p:spPr bwMode="auto">
          <a:xfrm>
            <a:off x="428595" y="895698"/>
            <a:ext cx="2500331" cy="3461996"/>
          </a:xfrm>
          <a:prstGeom prst="rect">
            <a:avLst/>
          </a:prstGeom>
          <a:noFill/>
        </p:spPr>
      </p:pic>
      <p:pic>
        <p:nvPicPr>
          <p:cNvPr id="23555" name="Picture 3" descr="C:\Users\user\Desktop\drive-download-20191208T083916Z-001\IMG_20191208_092129.jpg"/>
          <p:cNvPicPr>
            <a:picLocks noChangeAspect="1" noChangeArrowheads="1"/>
          </p:cNvPicPr>
          <p:nvPr/>
        </p:nvPicPr>
        <p:blipFill>
          <a:blip r:embed="rId3" cstate="print">
            <a:lum bright="30000" contrast="20000"/>
          </a:blip>
          <a:srcRect l="9449" t="9449" r="14957" b="7870"/>
          <a:stretch>
            <a:fillRect/>
          </a:stretch>
        </p:blipFill>
        <p:spPr bwMode="auto">
          <a:xfrm>
            <a:off x="3214677" y="928670"/>
            <a:ext cx="2351331" cy="3429024"/>
          </a:xfrm>
          <a:prstGeom prst="rect">
            <a:avLst/>
          </a:prstGeom>
          <a:noFill/>
        </p:spPr>
      </p:pic>
      <p:pic>
        <p:nvPicPr>
          <p:cNvPr id="23556" name="Picture 4" descr="C:\Users\user\Desktop\drive-download-20191208T083916Z-001\IMG_20191208_092208.jpg"/>
          <p:cNvPicPr>
            <a:picLocks noChangeAspect="1" noChangeArrowheads="1"/>
          </p:cNvPicPr>
          <p:nvPr/>
        </p:nvPicPr>
        <p:blipFill>
          <a:blip r:embed="rId4" cstate="print">
            <a:lum bright="30000" contrast="20000"/>
          </a:blip>
          <a:srcRect l="8324" t="12377" r="14786" b="18400"/>
          <a:stretch>
            <a:fillRect/>
          </a:stretch>
        </p:blipFill>
        <p:spPr bwMode="auto">
          <a:xfrm rot="16200000">
            <a:off x="5289437" y="1425679"/>
            <a:ext cx="3500438" cy="2363544"/>
          </a:xfrm>
          <a:prstGeom prst="rect">
            <a:avLst/>
          </a:prstGeom>
          <a:noFill/>
        </p:spPr>
      </p:pic>
      <p:pic>
        <p:nvPicPr>
          <p:cNvPr id="23557" name="Picture 5" descr="C:\Users\user\Desktop\drive-download-20191208T083916Z-001\IMG_20191208_091849.jpg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</a:blip>
          <a:srcRect t="27103" r="3125" b="21334"/>
          <a:stretch>
            <a:fillRect/>
          </a:stretch>
        </p:blipFill>
        <p:spPr bwMode="auto">
          <a:xfrm>
            <a:off x="1000100" y="4429132"/>
            <a:ext cx="3221193" cy="2286016"/>
          </a:xfrm>
          <a:prstGeom prst="rect">
            <a:avLst/>
          </a:prstGeom>
          <a:noFill/>
        </p:spPr>
      </p:pic>
      <p:pic>
        <p:nvPicPr>
          <p:cNvPr id="23558" name="Picture 6" descr="C:\Users\user\Desktop\drive-download-20191208T083916Z-001\IMG_20191208_092007.jpg"/>
          <p:cNvPicPr>
            <a:picLocks noChangeAspect="1" noChangeArrowheads="1"/>
          </p:cNvPicPr>
          <p:nvPr/>
        </p:nvPicPr>
        <p:blipFill>
          <a:blip r:embed="rId6" cstate="print">
            <a:lum bright="30000" contrast="20000"/>
          </a:blip>
          <a:srcRect l="18449" t="3605" r="31250" b="2404"/>
          <a:stretch>
            <a:fillRect/>
          </a:stretch>
        </p:blipFill>
        <p:spPr bwMode="auto">
          <a:xfrm rot="16200000">
            <a:off x="5216478" y="4070406"/>
            <a:ext cx="2143140" cy="30034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71670" y="214290"/>
            <a:ext cx="552484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41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Відзнаки і нагороди </a:t>
            </a:r>
            <a:endParaRPr lang="ru-RU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500166" y="142852"/>
            <a:ext cx="6594475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uk-UA" sz="41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Відзнаки і нагороди </a:t>
            </a:r>
            <a:endParaRPr lang="ru-RU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/>
          <a:srcRect l="26786" t="23571" r="47321" b="15714"/>
          <a:stretch>
            <a:fillRect/>
          </a:stretch>
        </p:blipFill>
        <p:spPr bwMode="auto">
          <a:xfrm>
            <a:off x="714348" y="1643050"/>
            <a:ext cx="27860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3"/>
          <a:srcRect l="27232" t="23571" r="47321" b="17143"/>
          <a:stretch>
            <a:fillRect/>
          </a:stretch>
        </p:blipFill>
        <p:spPr bwMode="auto">
          <a:xfrm>
            <a:off x="5072066" y="1571612"/>
            <a:ext cx="2928958" cy="426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94562" name="Picture 2" descr="C:\Documents and Settings\User\Рабочий стол\Фоны для презентаций\Fon\f_11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357188" y="357188"/>
            <a:ext cx="8429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uk-UA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48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методичної роботи </a:t>
            </a:r>
            <a:endParaRPr lang="ru-RU" sz="48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436" name="Прямая со стрелкой 5"/>
          <p:cNvCxnSpPr>
            <a:cxnSpLocks noChangeShapeType="1"/>
          </p:cNvCxnSpPr>
          <p:nvPr/>
        </p:nvCxnSpPr>
        <p:spPr bwMode="auto">
          <a:xfrm rot="5400000">
            <a:off x="2357422" y="1571612"/>
            <a:ext cx="1357313" cy="1357313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437" name="Прямоугольник 12"/>
          <p:cNvSpPr>
            <a:spLocks noChangeArrowheads="1"/>
          </p:cNvSpPr>
          <p:nvPr/>
        </p:nvSpPr>
        <p:spPr bwMode="auto">
          <a:xfrm>
            <a:off x="395288" y="2852738"/>
            <a:ext cx="362426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відіграє важливу роль </a:t>
            </a:r>
          </a:p>
          <a:p>
            <a:pPr algn="ctr">
              <a:defRPr/>
            </a:pPr>
            <a:r>
              <a:rPr lang="uk-UA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розвитку навчального закладу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438" name="Прямая со стрелкой 19"/>
          <p:cNvCxnSpPr>
            <a:cxnSpLocks noChangeShapeType="1"/>
          </p:cNvCxnSpPr>
          <p:nvPr/>
        </p:nvCxnSpPr>
        <p:spPr bwMode="auto">
          <a:xfrm>
            <a:off x="5786446" y="1571612"/>
            <a:ext cx="1062038" cy="1373187"/>
          </a:xfrm>
          <a:prstGeom prst="straightConnector1">
            <a:avLst/>
          </a:prstGeom>
          <a:noFill/>
          <a:ln w="38100" algn="ctr">
            <a:solidFill>
              <a:srgbClr val="7E6BC9"/>
            </a:solidFill>
            <a:round/>
            <a:headEnd/>
            <a:tailEnd type="arrow" w="med" len="med"/>
          </a:ln>
          <a:effectLst>
            <a:outerShdw dist="228601" dir="2700000" sy="89999" rotWithShape="0">
              <a:srgbClr val="000000">
                <a:alpha val="25499"/>
              </a:srgbClr>
            </a:outerShdw>
          </a:effectLst>
        </p:spPr>
      </p:cxnSp>
      <p:sp>
        <p:nvSpPr>
          <p:cNvPr id="18439" name="Прямоугольник 23"/>
          <p:cNvSpPr>
            <a:spLocks noChangeArrowheads="1"/>
          </p:cNvSpPr>
          <p:nvPr/>
        </p:nvSpPr>
        <p:spPr bwMode="auto">
          <a:xfrm>
            <a:off x="4572000" y="2852738"/>
            <a:ext cx="4572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озброює педагогічні </a:t>
            </a:r>
          </a:p>
          <a:p>
            <a:pPr algn="ctr">
              <a:defRPr/>
            </a:pPr>
            <a:r>
              <a:rPr lang="uk-UA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кадри необхідними знаннями та вміннями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7875" name="Презентация" r:id="rId3" imgW="4570378" imgH="3427533" progId="PowerPoint.Show.8">
              <p:embed/>
            </p:oleObj>
          </a:graphicData>
        </a:graphic>
      </p:graphicFrame>
      <p:sp>
        <p:nvSpPr>
          <p:cNvPr id="207877" name="TextBox 3"/>
          <p:cNvSpPr txBox="1">
            <a:spLocks noChangeArrowheads="1"/>
          </p:cNvSpPr>
          <p:nvPr/>
        </p:nvSpPr>
        <p:spPr bwMode="auto">
          <a:xfrm>
            <a:off x="1785938" y="19288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07878" name="TextBox 4"/>
          <p:cNvSpPr txBox="1">
            <a:spLocks noChangeArrowheads="1"/>
          </p:cNvSpPr>
          <p:nvPr/>
        </p:nvSpPr>
        <p:spPr bwMode="auto">
          <a:xfrm>
            <a:off x="2214563" y="2000250"/>
            <a:ext cx="46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07879" name="TextBox 5"/>
          <p:cNvSpPr txBox="1">
            <a:spLocks noChangeArrowheads="1"/>
          </p:cNvSpPr>
          <p:nvPr/>
        </p:nvSpPr>
        <p:spPr bwMode="auto">
          <a:xfrm flipH="1">
            <a:off x="1357313" y="1643063"/>
            <a:ext cx="6357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tabLst>
                <a:tab pos="269875" algn="l"/>
              </a:tabLst>
            </a:pPr>
            <a:r>
              <a:rPr lang="uk-UA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Основні критерії            	методичної роботи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7880" name="TextBox 6"/>
          <p:cNvSpPr txBox="1">
            <a:spLocks noChangeArrowheads="1"/>
          </p:cNvSpPr>
          <p:nvPr/>
        </p:nvSpPr>
        <p:spPr bwMode="auto">
          <a:xfrm>
            <a:off x="2428875" y="1928813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07881" name="Rectangle 3"/>
          <p:cNvSpPr>
            <a:spLocks noChangeArrowheads="1"/>
          </p:cNvSpPr>
          <p:nvPr/>
        </p:nvSpPr>
        <p:spPr bwMode="auto">
          <a:xfrm>
            <a:off x="500063" y="0"/>
            <a:ext cx="8643937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0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0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0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0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0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0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0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C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C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C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C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C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C00000"/>
              </a:solidFill>
              <a:cs typeface="Times New Roman" pitchFamily="18" charset="0"/>
            </a:endParaRPr>
          </a:p>
          <a:p>
            <a:pPr indent="180975" eaLnBrk="0" hangingPunct="0">
              <a:tabLst>
                <a:tab pos="269875" algn="l"/>
              </a:tabLst>
            </a:pPr>
            <a:endParaRPr lang="uk-UA" sz="1400" b="1">
              <a:solidFill>
                <a:srgbClr val="C00000"/>
              </a:solidFill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відповідність  сучасному соціальному замовленню суспільства і держави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науковість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системність 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комплексність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систематичність, послідовність, наступність, безперервність, масовість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творчий характер, максимальна активізація діяльності педагогічних працівників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конкретність, диференційований підхід до педагогів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спрямованість на виділення суттєвого у підвищенні кваліфікації педагогів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єдність теорії і практики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оперативність, гнучкість, мобільність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колективний характер</a:t>
            </a:r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eaLnBrk="0" hangingPunct="0">
              <a:buFont typeface="Wingdings" pitchFamily="2" charset="2"/>
              <a:buChar char="Ø"/>
              <a:tabLst>
                <a:tab pos="269875" algn="l"/>
              </a:tabLst>
            </a:pP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створення сприятливих умов</a:t>
            </a:r>
          </a:p>
        </p:txBody>
      </p:sp>
      <p:pic>
        <p:nvPicPr>
          <p:cNvPr id="20788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14313"/>
            <a:ext cx="1857375" cy="1357312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0" name="AutoShape 18"/>
          <p:cNvSpPr>
            <a:spLocks noChangeArrowheads="1"/>
          </p:cNvSpPr>
          <p:nvPr/>
        </p:nvSpPr>
        <p:spPr bwMode="auto">
          <a:xfrm>
            <a:off x="6215063" y="2786063"/>
            <a:ext cx="2500312" cy="10715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E3F1FF"/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000">
                <a:solidFill>
                  <a:srgbClr val="800080"/>
                </a:solidFill>
                <a:latin typeface="Arial Black" pitchFamily="34" charset="0"/>
              </a:rPr>
              <a:t>Задоволення потреб </a:t>
            </a:r>
          </a:p>
          <a:p>
            <a:pPr algn="ctr" eaLnBrk="0" hangingPunct="0"/>
            <a:r>
              <a:rPr lang="uk-UA" sz="2000">
                <a:solidFill>
                  <a:srgbClr val="800080"/>
                </a:solidFill>
                <a:latin typeface="Arial Black" pitchFamily="34" charset="0"/>
              </a:rPr>
              <a:t>педагогічних</a:t>
            </a:r>
          </a:p>
          <a:p>
            <a:pPr algn="ctr" eaLnBrk="0" hangingPunct="0"/>
            <a:r>
              <a:rPr lang="uk-UA" sz="2000">
                <a:solidFill>
                  <a:srgbClr val="800080"/>
                </a:solidFill>
                <a:latin typeface="Arial Black" pitchFamily="34" charset="0"/>
              </a:rPr>
              <a:t> працівників</a:t>
            </a:r>
          </a:p>
        </p:txBody>
      </p:sp>
      <p:sp>
        <p:nvSpPr>
          <p:cNvPr id="44052" name="AutoShape 20"/>
          <p:cNvSpPr>
            <a:spLocks noChangeArrowheads="1"/>
          </p:cNvSpPr>
          <p:nvPr/>
        </p:nvSpPr>
        <p:spPr bwMode="auto">
          <a:xfrm>
            <a:off x="214313" y="2143125"/>
            <a:ext cx="2071687" cy="10715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E3F1FF"/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000">
                <a:solidFill>
                  <a:srgbClr val="800080"/>
                </a:solidFill>
                <a:latin typeface="Arial Black" pitchFamily="34" charset="0"/>
              </a:rPr>
              <a:t>раціональна </a:t>
            </a:r>
          </a:p>
          <a:p>
            <a:pPr algn="ctr" eaLnBrk="0" hangingPunct="0"/>
            <a:r>
              <a:rPr lang="uk-UA" sz="2000">
                <a:solidFill>
                  <a:srgbClr val="800080"/>
                </a:solidFill>
                <a:latin typeface="Arial Black" pitchFamily="34" charset="0"/>
              </a:rPr>
              <a:t>затрата часу</a:t>
            </a:r>
          </a:p>
        </p:txBody>
      </p:sp>
      <p:sp>
        <p:nvSpPr>
          <p:cNvPr id="208899" name="AutoShape 22"/>
          <p:cNvSpPr>
            <a:spLocks noChangeAspect="1" noChangeArrowheads="1" noTextEdit="1"/>
          </p:cNvSpPr>
          <p:nvPr/>
        </p:nvSpPr>
        <p:spPr bwMode="gray">
          <a:xfrm rot="-1178811">
            <a:off x="2928938" y="2500313"/>
            <a:ext cx="142875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900" name="Freeform 23"/>
          <p:cNvSpPr>
            <a:spLocks/>
          </p:cNvSpPr>
          <p:nvPr/>
        </p:nvSpPr>
        <p:spPr bwMode="gray">
          <a:xfrm rot="827507">
            <a:off x="2357438" y="2308225"/>
            <a:ext cx="885825" cy="10636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901" name="AutoShape 24"/>
          <p:cNvSpPr>
            <a:spLocks noChangeAspect="1" noChangeArrowheads="1" noTextEdit="1"/>
          </p:cNvSpPr>
          <p:nvPr/>
        </p:nvSpPr>
        <p:spPr bwMode="gray">
          <a:xfrm flipH="1">
            <a:off x="4868863" y="29956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902" name="Freeform 25"/>
          <p:cNvSpPr>
            <a:spLocks/>
          </p:cNvSpPr>
          <p:nvPr/>
        </p:nvSpPr>
        <p:spPr bwMode="gray">
          <a:xfrm flipH="1">
            <a:off x="4857750" y="2571750"/>
            <a:ext cx="1260475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08903" name="Group 26"/>
          <p:cNvGrpSpPr>
            <a:grpSpLocks/>
          </p:cNvGrpSpPr>
          <p:nvPr/>
        </p:nvGrpSpPr>
        <p:grpSpPr bwMode="auto">
          <a:xfrm>
            <a:off x="2000250" y="285750"/>
            <a:ext cx="5688013" cy="2281238"/>
            <a:chOff x="1997" y="1314"/>
            <a:chExt cx="1889" cy="1009"/>
          </a:xfrm>
        </p:grpSpPr>
        <p:grpSp>
          <p:nvGrpSpPr>
            <p:cNvPr id="208910" name="Group 27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44060" name="Oval 28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44061" name="Oval 29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44062" name="Oval 30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44063" name="Oval 31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44064" name="Oval 32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44065" name="Oval 33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2357438" y="857250"/>
            <a:ext cx="5259387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uk-UA" sz="2400" b="1">
                <a:solidFill>
                  <a:srgbClr val="C00000"/>
                </a:solidFill>
              </a:rPr>
              <a:t>Головні показники ефективності </a:t>
            </a:r>
          </a:p>
          <a:p>
            <a:pPr algn="ctr" eaLnBrk="0" hangingPunct="0"/>
            <a:r>
              <a:rPr lang="uk-UA" sz="2400" b="1">
                <a:solidFill>
                  <a:srgbClr val="C00000"/>
                </a:solidFill>
              </a:rPr>
              <a:t>методичної роботи</a:t>
            </a:r>
            <a:endParaRPr lang="en-US" sz="2400" b="1">
              <a:solidFill>
                <a:srgbClr val="C00000"/>
              </a:solidFill>
            </a:endParaRPr>
          </a:p>
        </p:txBody>
      </p:sp>
      <p:pic>
        <p:nvPicPr>
          <p:cNvPr id="44068" name="Picture 36" descr="Animated Smilies_011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69" name="Picture 37" descr="Animated Smilies_012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9675" y="5273675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285750" y="3429000"/>
            <a:ext cx="2928938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E3F1FF"/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000">
                <a:solidFill>
                  <a:srgbClr val="800080"/>
                </a:solidFill>
                <a:latin typeface="Arial Black" pitchFamily="34" charset="0"/>
              </a:rPr>
              <a:t>результативність</a:t>
            </a:r>
          </a:p>
        </p:txBody>
      </p:sp>
      <p:sp>
        <p:nvSpPr>
          <p:cNvPr id="208908" name="Freeform 23"/>
          <p:cNvSpPr>
            <a:spLocks/>
          </p:cNvSpPr>
          <p:nvPr/>
        </p:nvSpPr>
        <p:spPr bwMode="gray">
          <a:xfrm rot="-1846765">
            <a:off x="3159125" y="2803525"/>
            <a:ext cx="1198563" cy="78740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FF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909" name="Freeform 23"/>
          <p:cNvSpPr>
            <a:spLocks/>
          </p:cNvSpPr>
          <p:nvPr/>
        </p:nvSpPr>
        <p:spPr bwMode="gray">
          <a:xfrm rot="-1846765">
            <a:off x="3189288" y="2822575"/>
            <a:ext cx="1198562" cy="78740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FF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3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2000"/>
                                        <p:tgtEl>
                                          <p:spTgt spid="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0" grpId="0" animBg="1"/>
      <p:bldP spid="44052" grpId="0" animBg="1"/>
      <p:bldP spid="44066" grpId="0"/>
      <p:bldP spid="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686800" cy="8412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Але один в полі не воїн . . . </a:t>
            </a:r>
            <a:endParaRPr lang="ru-RU" dirty="0" smtClean="0"/>
          </a:p>
        </p:txBody>
      </p:sp>
      <p:pic>
        <p:nvPicPr>
          <p:cNvPr id="10" name="Місце для вмісту 6" descr="IMG_1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5048285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9923" name="Прямоугольник 3"/>
          <p:cNvSpPr>
            <a:spLocks noChangeArrowheads="1"/>
          </p:cNvSpPr>
          <p:nvPr/>
        </p:nvSpPr>
        <p:spPr bwMode="auto">
          <a:xfrm>
            <a:off x="5643563" y="2000250"/>
            <a:ext cx="31432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/>
              <a:t>Досягти високих результатів можна лише працюючи в колективі однодумців, професіоналів своєї справи.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6288" y="2154231"/>
            <a:ext cx="7033737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Дякуємо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  <a:r>
              <a:rPr lang="ru-RU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071938"/>
            <a:ext cx="4786313" cy="24003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28002" name="Прямоугольник 3"/>
          <p:cNvSpPr>
            <a:spLocks noChangeArrowheads="1"/>
          </p:cNvSpPr>
          <p:nvPr/>
        </p:nvSpPr>
        <p:spPr bwMode="auto">
          <a:xfrm>
            <a:off x="285750" y="428625"/>
            <a:ext cx="8572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/>
            <a:r>
              <a:rPr lang="uk-UA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Основи наукової організації </a:t>
            </a:r>
          </a:p>
          <a:p>
            <a:pPr indent="180975" algn="ctr" eaLnBrk="0" hangingPunct="0"/>
            <a:r>
              <a:rPr lang="uk-UA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методичної роботи</a:t>
            </a:r>
            <a:endParaRPr lang="ru-RU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8003" name="Прямая со стрелкой 5"/>
          <p:cNvCxnSpPr>
            <a:cxnSpLocks noChangeShapeType="1"/>
          </p:cNvCxnSpPr>
          <p:nvPr/>
        </p:nvCxnSpPr>
        <p:spPr bwMode="auto">
          <a:xfrm rot="10800000" flipV="1">
            <a:off x="2357438" y="1643063"/>
            <a:ext cx="2071687" cy="1357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8004" name="Прямая со стрелкой 6"/>
          <p:cNvCxnSpPr>
            <a:cxnSpLocks noChangeShapeType="1"/>
          </p:cNvCxnSpPr>
          <p:nvPr/>
        </p:nvCxnSpPr>
        <p:spPr bwMode="auto">
          <a:xfrm>
            <a:off x="4857750" y="1643063"/>
            <a:ext cx="2000250" cy="1357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8005" name="Прямоугольник 22"/>
          <p:cNvSpPr>
            <a:spLocks noChangeArrowheads="1"/>
          </p:cNvSpPr>
          <p:nvPr/>
        </p:nvSpPr>
        <p:spPr bwMode="auto">
          <a:xfrm>
            <a:off x="0" y="3143250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/>
            <a:r>
              <a:rPr lang="uk-UA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інтенсифікація</a:t>
            </a:r>
            <a:endParaRPr lang="ru-RU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6" name="Прямоугольник 24"/>
          <p:cNvSpPr>
            <a:spLocks noChangeArrowheads="1"/>
          </p:cNvSpPr>
          <p:nvPr/>
        </p:nvSpPr>
        <p:spPr bwMode="auto">
          <a:xfrm>
            <a:off x="4214813" y="3143250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/>
            <a:r>
              <a:rPr lang="uk-UA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оптимізація </a:t>
            </a:r>
            <a:endParaRPr lang="ru-RU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25954" name="Презентация" r:id="rId3" imgW="4570378" imgH="3427533" progId="PowerPoint.Show.12">
              <p:embed/>
            </p:oleObj>
          </a:graphicData>
        </a:graphic>
      </p:graphicFrame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0" y="-142875"/>
            <a:ext cx="914400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 eaLnBrk="0" hangingPunct="0">
              <a:tabLst>
                <a:tab pos="269875" algn="l"/>
              </a:tabLst>
            </a:pPr>
            <a:endParaRPr lang="uk-UA" sz="1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>
              <a:tabLst>
                <a:tab pos="269875" algn="l"/>
              </a:tabLst>
            </a:pPr>
            <a:r>
              <a:rPr lang="uk-UA" sz="40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Методи інтенсифікації</a:t>
            </a:r>
          </a:p>
          <a:p>
            <a:pPr indent="180975" algn="ctr" eaLnBrk="0" hangingPunct="0">
              <a:tabLst>
                <a:tab pos="269875" algn="l"/>
              </a:tabLst>
            </a:pPr>
            <a:endParaRPr lang="uk-UA" sz="4000" b="1" u="sng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>
              <a:tabLst>
                <a:tab pos="269875" algn="l"/>
              </a:tabLst>
            </a:pPr>
            <a:endParaRPr lang="uk-UA" sz="4000" b="1" u="sng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>
              <a:tabLst>
                <a:tab pos="269875" algn="l"/>
              </a:tabLst>
            </a:pPr>
            <a:endParaRPr lang="uk-UA" sz="4000" b="1" u="sng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>
              <a:tabLst>
                <a:tab pos="269875" algn="l"/>
              </a:tabLst>
            </a:pPr>
            <a:endParaRPr lang="uk-UA" sz="4000" u="sng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нутый угол 4"/>
          <p:cNvSpPr/>
          <p:nvPr/>
        </p:nvSpPr>
        <p:spPr bwMode="auto">
          <a:xfrm>
            <a:off x="214313" y="928688"/>
            <a:ext cx="3498850" cy="1130300"/>
          </a:xfrm>
          <a:prstGeom prst="foldedCorner">
            <a:avLst/>
          </a:prstGeom>
          <a:solidFill>
            <a:schemeClr val="accent2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формування інтересу, почуття обов'язку і відповідальності за якість роботи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6" name="Загнутый угол 5"/>
          <p:cNvSpPr/>
          <p:nvPr/>
        </p:nvSpPr>
        <p:spPr bwMode="auto">
          <a:xfrm>
            <a:off x="1643063" y="2214563"/>
            <a:ext cx="3498850" cy="987425"/>
          </a:xfrm>
          <a:prstGeom prst="foldedCorner">
            <a:avLst/>
          </a:prstGeom>
          <a:solidFill>
            <a:schemeClr val="accent2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ліквідація непродуктивних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затрат часу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нутый угол 6"/>
          <p:cNvSpPr/>
          <p:nvPr/>
        </p:nvSpPr>
        <p:spPr bwMode="auto">
          <a:xfrm>
            <a:off x="2786063" y="3357563"/>
            <a:ext cx="3498850" cy="987425"/>
          </a:xfrm>
          <a:prstGeom prst="foldedCorner">
            <a:avLst/>
          </a:prstGeom>
          <a:solidFill>
            <a:schemeClr val="accent2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провадження активних, нестандартних форм і методів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нутый угол 7"/>
          <p:cNvSpPr/>
          <p:nvPr/>
        </p:nvSpPr>
        <p:spPr bwMode="auto">
          <a:xfrm>
            <a:off x="4071938" y="4500563"/>
            <a:ext cx="3498850" cy="987425"/>
          </a:xfrm>
          <a:prstGeom prst="foldedCorner">
            <a:avLst/>
          </a:prstGeom>
          <a:solidFill>
            <a:schemeClr val="accent2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раціоналізація методичних за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ходів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нутый угол 8"/>
          <p:cNvSpPr/>
          <p:nvPr/>
        </p:nvSpPr>
        <p:spPr bwMode="auto">
          <a:xfrm>
            <a:off x="5286375" y="5715000"/>
            <a:ext cx="3498850" cy="987425"/>
          </a:xfrm>
          <a:prstGeom prst="foldedCorner">
            <a:avLst/>
          </a:prstGeom>
          <a:solidFill>
            <a:schemeClr val="accent2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використання технічних засобів навчання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1" name="AutoShape 15"/>
          <p:cNvSpPr>
            <a:spLocks noChangeArrowheads="1"/>
          </p:cNvSpPr>
          <p:nvPr/>
        </p:nvSpPr>
        <p:spPr bwMode="gray">
          <a:xfrm>
            <a:off x="285750" y="1071563"/>
            <a:ext cx="2928938" cy="21431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комплексне </a:t>
            </a: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планування</a:t>
            </a: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gray">
          <a:xfrm>
            <a:off x="5929313" y="1143000"/>
            <a:ext cx="2928937" cy="21431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uk-UA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перативне </a:t>
            </a: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коригування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gray">
          <a:xfrm>
            <a:off x="357188" y="4429125"/>
            <a:ext cx="2928937" cy="21431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конкретизація </a:t>
            </a: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gray">
          <a:xfrm>
            <a:off x="5929313" y="4500563"/>
            <a:ext cx="2928937" cy="21431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виявлення </a:t>
            </a: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відповідності</a:t>
            </a:r>
          </a:p>
        </p:txBody>
      </p:sp>
      <p:sp>
        <p:nvSpPr>
          <p:cNvPr id="34" name="AutoShape 15"/>
          <p:cNvSpPr>
            <a:spLocks noChangeArrowheads="1"/>
          </p:cNvSpPr>
          <p:nvPr/>
        </p:nvSpPr>
        <p:spPr bwMode="gray">
          <a:xfrm>
            <a:off x="3143250" y="3143250"/>
            <a:ext cx="2928938" cy="1357313"/>
          </a:xfrm>
          <a:prstGeom prst="can">
            <a:avLst>
              <a:gd name="adj" fmla="val 25000"/>
            </a:avLst>
          </a:pr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виділення </a:t>
            </a: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головного</a:t>
            </a:r>
          </a:p>
        </p:txBody>
      </p:sp>
      <p:sp>
        <p:nvSpPr>
          <p:cNvPr id="145414" name="Прямоугольник 34"/>
          <p:cNvSpPr>
            <a:spLocks noChangeArrowheads="1"/>
          </p:cNvSpPr>
          <p:nvPr/>
        </p:nvSpPr>
        <p:spPr bwMode="auto">
          <a:xfrm>
            <a:off x="1214438" y="214313"/>
            <a:ext cx="685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tabLst>
                <a:tab pos="269875" algn="l"/>
              </a:tabLst>
            </a:pPr>
            <a:r>
              <a:rPr lang="uk-UA" sz="4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Засоби оптимізації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30050" name="Picture 2" descr="C:\Documents and Settings\User\Рабочий стол\Фоны для презентаций\Fon\f_20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0"/>
            <a:ext cx="9501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0"/>
          <p:cNvSpPr>
            <a:spLocks noChangeArrowheads="1"/>
          </p:cNvSpPr>
          <p:nvPr/>
        </p:nvSpPr>
        <p:spPr bwMode="blackWhite">
          <a:xfrm>
            <a:off x="1071563" y="428625"/>
            <a:ext cx="7643812" cy="892175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Принципи методичної роботи</a:t>
            </a:r>
            <a:endParaRPr lang="en-US" sz="4000" b="1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18"/>
          <p:cNvSpPr>
            <a:spLocks noChangeArrowheads="1"/>
          </p:cNvSpPr>
          <p:nvPr/>
        </p:nvSpPr>
        <p:spPr bwMode="auto">
          <a:xfrm>
            <a:off x="500063" y="2286000"/>
            <a:ext cx="2214562" cy="1857375"/>
          </a:xfrm>
          <a:prstGeom prst="ellipse">
            <a:avLst/>
          </a:prstGeom>
          <a:solidFill>
            <a:srgbClr val="FF66CC"/>
          </a:soli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 sz="1600">
                <a:solidFill>
                  <a:srgbClr val="660066"/>
                </a:solidFill>
              </a:rPr>
              <a:t>Демократизація та гуманізація навчального процесу </a:t>
            </a:r>
            <a:endParaRPr lang="ru-RU" sz="1600">
              <a:solidFill>
                <a:srgbClr val="660066"/>
              </a:solidFill>
            </a:endParaRP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4786313" y="1357313"/>
            <a:ext cx="2214562" cy="1643062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 sz="1400">
                <a:solidFill>
                  <a:srgbClr val="660066"/>
                </a:solidFill>
              </a:rPr>
              <a:t>Цільовий підхід до організації відповідно до програмних цілей ПТНЗ </a:t>
            </a:r>
            <a:endParaRPr lang="ru-RU" sz="1400">
              <a:solidFill>
                <a:srgbClr val="660066"/>
              </a:solidFill>
            </a:endParaRPr>
          </a:p>
        </p:txBody>
      </p:sp>
      <p:sp>
        <p:nvSpPr>
          <p:cNvPr id="7" name="Oval 18"/>
          <p:cNvSpPr>
            <a:spLocks noChangeArrowheads="1"/>
          </p:cNvSpPr>
          <p:nvPr/>
        </p:nvSpPr>
        <p:spPr bwMode="auto">
          <a:xfrm>
            <a:off x="3714750" y="2857500"/>
            <a:ext cx="2428875" cy="2071688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 sz="1600"/>
              <a:t>Урахування потреб та реального рівня професійної компетентності педагогічних працівників </a:t>
            </a:r>
            <a:endParaRPr lang="ru-RU" sz="1600"/>
          </a:p>
        </p:txBody>
      </p:sp>
      <p:sp>
        <p:nvSpPr>
          <p:cNvPr id="8" name="Oval 18"/>
          <p:cNvSpPr>
            <a:spLocks noChangeArrowheads="1"/>
          </p:cNvSpPr>
          <p:nvPr/>
        </p:nvSpPr>
        <p:spPr bwMode="auto">
          <a:xfrm>
            <a:off x="714375" y="4214813"/>
            <a:ext cx="2214563" cy="1857375"/>
          </a:xfrm>
          <a:prstGeom prst="ellipse">
            <a:avLst/>
          </a:prstGeom>
          <a:solidFill>
            <a:srgbClr val="99FF99"/>
          </a:soli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 sz="1500">
                <a:solidFill>
                  <a:srgbClr val="660066"/>
                </a:solidFill>
              </a:rPr>
              <a:t>Системність та систематичність</a:t>
            </a:r>
            <a:r>
              <a:rPr lang="uk-UA" sz="1500"/>
              <a:t> </a:t>
            </a:r>
            <a:endParaRPr lang="ru-RU" sz="1500"/>
          </a:p>
          <a:p>
            <a:pPr algn="ctr" defTabSz="912813">
              <a:spcBef>
                <a:spcPts val="300"/>
              </a:spcBef>
            </a:pPr>
            <a:endParaRPr lang="ru-RU" sz="1500"/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5219700" y="4581525"/>
            <a:ext cx="2286000" cy="18573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 sz="1400">
                <a:solidFill>
                  <a:srgbClr val="660066"/>
                </a:solidFill>
              </a:rPr>
              <a:t>Оперативність та мобільність</a:t>
            </a:r>
            <a:r>
              <a:rPr lang="uk-UA" sz="1400"/>
              <a:t> </a:t>
            </a:r>
            <a:endParaRPr lang="ru-RU" sz="1400"/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7072313" y="1844675"/>
            <a:ext cx="2071687" cy="1785938"/>
          </a:xfrm>
          <a:prstGeom prst="ellipse">
            <a:avLst/>
          </a:prstGeom>
          <a:solidFill>
            <a:srgbClr val="FF9999"/>
          </a:soli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/>
              <a:t>науковість</a:t>
            </a:r>
            <a:endParaRPr lang="ru-RU"/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428875" y="1357313"/>
            <a:ext cx="2143125" cy="171450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 sz="1200"/>
              <a:t>Прогностичність та випереджувальний характер </a:t>
            </a:r>
            <a:endParaRPr lang="ru-RU" sz="1200"/>
          </a:p>
        </p:txBody>
      </p:sp>
      <p:sp>
        <p:nvSpPr>
          <p:cNvPr id="130059" name="TextBox 11"/>
          <p:cNvSpPr txBox="1">
            <a:spLocks noChangeArrowheads="1"/>
          </p:cNvSpPr>
          <p:nvPr/>
        </p:nvSpPr>
        <p:spPr bwMode="auto">
          <a:xfrm>
            <a:off x="6643688" y="23574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857500" y="4857750"/>
            <a:ext cx="2286000" cy="1785938"/>
          </a:xfrm>
          <a:prstGeom prst="ellipse">
            <a:avLst/>
          </a:prstGeom>
          <a:solidFill>
            <a:srgbClr val="2296DE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 sz="1200"/>
              <a:t>Оптимальне поєднання індивідуальних і колективних форм </a:t>
            </a:r>
            <a:endParaRPr lang="ru-RU" sz="1200"/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7215188" y="3714750"/>
            <a:ext cx="2143125" cy="1714500"/>
          </a:xfrm>
          <a:prstGeom prst="ellipse">
            <a:avLst/>
          </a:prstGeom>
          <a:solidFill>
            <a:srgbClr val="C5BE3B"/>
          </a:solidFill>
          <a:ln w="38100">
            <a:solidFill>
              <a:srgbClr val="00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2813">
              <a:spcBef>
                <a:spcPts val="300"/>
              </a:spcBef>
            </a:pPr>
            <a:r>
              <a:rPr lang="uk-UA" sz="1200"/>
              <a:t>Пріоритет знань та моральних цінностей </a:t>
            </a:r>
            <a:endParaRPr lang="ru-RU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3" grpId="0" animBg="1" autoUpdateAnimBg="0"/>
      <p:bldP spid="14" grpId="0" animBg="1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4551</TotalTime>
  <Words>1140</Words>
  <Application>Microsoft Office PowerPoint</Application>
  <PresentationFormat>Экран (4:3)</PresentationFormat>
  <Paragraphs>347</Paragraphs>
  <Slides>56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0" baseType="lpstr">
      <vt:lpstr>Апекс</vt:lpstr>
      <vt:lpstr>Трек</vt:lpstr>
      <vt:lpstr>Презентация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Завдання методичної роботи: </vt:lpstr>
      <vt:lpstr>Створюємо логічну послідовність,наступність, взаємозвязок</vt:lpstr>
      <vt:lpstr>Слайд 14</vt:lpstr>
      <vt:lpstr>Слайд 15</vt:lpstr>
      <vt:lpstr>Програма розвитку  компетентності педагога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Участь в обласних конкурсах професійної майстерності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Електронні портфоліо </vt:lpstr>
      <vt:lpstr>Підвищуємо кваліфікацію</vt:lpstr>
      <vt:lpstr>Підвищуємо кваліфікацію</vt:lpstr>
      <vt:lpstr>Участь у Всеукраїнській науково – практичній Інтернет – конференції “Розвиток інфораційної компетентності педагогів закладів професійної (професійно – технічної) освіти”</vt:lpstr>
      <vt:lpstr>Відзнаки і нагороди 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Але один в полі не воїн . . . </vt:lpstr>
      <vt:lpstr>Слайд 56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Борисовна</cp:lastModifiedBy>
  <cp:revision>349</cp:revision>
  <dcterms:created xsi:type="dcterms:W3CDTF">2011-04-24T06:20:41Z</dcterms:created>
  <dcterms:modified xsi:type="dcterms:W3CDTF">2020-02-20T07:22:10Z</dcterms:modified>
</cp:coreProperties>
</file>