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9" r:id="rId4"/>
    <p:sldId id="263" r:id="rId5"/>
    <p:sldId id="265" r:id="rId6"/>
    <p:sldId id="257" r:id="rId7"/>
    <p:sldId id="280" r:id="rId8"/>
    <p:sldId id="266" r:id="rId9"/>
    <p:sldId id="283" r:id="rId10"/>
    <p:sldId id="282" r:id="rId11"/>
    <p:sldId id="267" r:id="rId12"/>
    <p:sldId id="258" r:id="rId13"/>
    <p:sldId id="269" r:id="rId14"/>
    <p:sldId id="268" r:id="rId15"/>
    <p:sldId id="272" r:id="rId16"/>
    <p:sldId id="271" r:id="rId17"/>
    <p:sldId id="273" r:id="rId18"/>
    <p:sldId id="274" r:id="rId19"/>
    <p:sldId id="284" r:id="rId20"/>
    <p:sldId id="285" r:id="rId21"/>
  </p:sldIdLst>
  <p:sldSz cx="9144000" cy="6858000" type="screen4x3"/>
  <p:notesSz cx="6858000" cy="99456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1179"/>
    <a:srgbClr val="000000"/>
    <a:srgbClr val="777777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6963" autoAdjust="0"/>
  </p:normalViewPr>
  <p:slideViewPr>
    <p:cSldViewPr>
      <p:cViewPr>
        <p:scale>
          <a:sx n="75" d="100"/>
          <a:sy n="75" d="100"/>
        </p:scale>
        <p:origin x="-1422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CD8C16-CD33-4256-96F4-5990660FE0CF}" type="doc">
      <dgm:prSet loTypeId="urn:microsoft.com/office/officeart/2005/8/layout/vList6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33F92FF-B7E5-4E6B-BE20-71FCC74CFEA3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Освіта</a:t>
          </a:r>
        </a:p>
        <a:p>
          <a:r>
            <a:rPr lang="uk-UA" sz="24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 фахом</a:t>
          </a:r>
        </a:p>
        <a:p>
          <a:r>
            <a:rPr lang="uk-UA" sz="24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Стаж</a:t>
          </a:r>
          <a:endParaRPr lang="ru-RU" sz="2400" b="1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F78CC0-1B7B-4261-81B2-EEBB547F8909}" type="parTrans" cxnId="{99790EA4-0A92-4A11-B167-E343FDEA9FF6}">
      <dgm:prSet/>
      <dgm:spPr/>
      <dgm:t>
        <a:bodyPr/>
        <a:lstStyle/>
        <a:p>
          <a:endParaRPr lang="ru-RU"/>
        </a:p>
      </dgm:t>
    </dgm:pt>
    <dgm:pt modelId="{0EF7E5FE-8DA6-4597-9592-BE9E17ED5FC4}" type="sibTrans" cxnId="{99790EA4-0A92-4A11-B167-E343FDEA9FF6}">
      <dgm:prSet/>
      <dgm:spPr/>
      <dgm:t>
        <a:bodyPr/>
        <a:lstStyle/>
        <a:p>
          <a:endParaRPr lang="ru-RU"/>
        </a:p>
      </dgm:t>
    </dgm:pt>
    <dgm:pt modelId="{87AE5093-ADD8-4524-A410-EA6EAB979973}">
      <dgm:prSet phldrT="[Текст]"/>
      <dgm:spPr/>
      <dgm:t>
        <a:bodyPr/>
        <a:lstStyle/>
        <a:p>
          <a:r>
            <a:rPr lang="uk-UA" b="1" i="1" dirty="0" smtClean="0">
              <a:solidFill>
                <a:srgbClr val="6600CC"/>
              </a:solidFill>
              <a:latin typeface="Monotype Corsiva" pitchFamily="66" charset="0"/>
            </a:rPr>
            <a:t>Вища повна, Кіровоградський державний педагогічний інститут </a:t>
          </a:r>
          <a:r>
            <a:rPr lang="uk-UA" b="1" i="1" dirty="0" err="1" smtClean="0">
              <a:solidFill>
                <a:srgbClr val="6600CC"/>
              </a:solidFill>
              <a:latin typeface="Monotype Corsiva" pitchFamily="66" charset="0"/>
            </a:rPr>
            <a:t>ім.О.С.Пушкіна</a:t>
          </a:r>
          <a:r>
            <a:rPr lang="uk-UA" b="1" i="1" dirty="0" smtClean="0">
              <a:solidFill>
                <a:srgbClr val="6600CC"/>
              </a:solidFill>
              <a:latin typeface="Monotype Corsiva" pitchFamily="66" charset="0"/>
            </a:rPr>
            <a:t>, 1987 р.</a:t>
          </a:r>
          <a:endParaRPr lang="ru-RU" dirty="0"/>
        </a:p>
      </dgm:t>
    </dgm:pt>
    <dgm:pt modelId="{D756E105-9E0A-4512-A801-E1F729826490}" type="parTrans" cxnId="{850E0C7A-39FF-49F6-8B21-7554D0FEA81F}">
      <dgm:prSet/>
      <dgm:spPr/>
      <dgm:t>
        <a:bodyPr/>
        <a:lstStyle/>
        <a:p>
          <a:endParaRPr lang="ru-RU"/>
        </a:p>
      </dgm:t>
    </dgm:pt>
    <dgm:pt modelId="{7E3B50ED-9F8C-4097-86F9-2587E1B2EF18}" type="sibTrans" cxnId="{850E0C7A-39FF-49F6-8B21-7554D0FEA81F}">
      <dgm:prSet/>
      <dgm:spPr/>
      <dgm:t>
        <a:bodyPr/>
        <a:lstStyle/>
        <a:p>
          <a:endParaRPr lang="ru-RU"/>
        </a:p>
      </dgm:t>
    </dgm:pt>
    <dgm:pt modelId="{BFDB8756-F934-4EEF-9719-937D33CC4252}">
      <dgm:prSet phldrT="[Текст]"/>
      <dgm:spPr/>
      <dgm:t>
        <a:bodyPr/>
        <a:lstStyle/>
        <a:p>
          <a:r>
            <a:rPr lang="uk-UA" b="1" dirty="0" smtClean="0">
              <a:solidFill>
                <a:srgbClr val="6600CC"/>
              </a:solidFill>
              <a:latin typeface="Monotype Corsiva" pitchFamily="66" charset="0"/>
            </a:rPr>
            <a:t>Вчитель  математики та фізики</a:t>
          </a:r>
          <a:endParaRPr lang="ru-RU" dirty="0"/>
        </a:p>
      </dgm:t>
    </dgm:pt>
    <dgm:pt modelId="{EAC4F918-ED49-4647-BC47-694897104560}" type="parTrans" cxnId="{D9549EDA-8E1C-4DAB-9EBA-34ECEC8CE61E}">
      <dgm:prSet/>
      <dgm:spPr/>
      <dgm:t>
        <a:bodyPr/>
        <a:lstStyle/>
        <a:p>
          <a:endParaRPr lang="ru-RU"/>
        </a:p>
      </dgm:t>
    </dgm:pt>
    <dgm:pt modelId="{CAF9A9BA-B2F0-4491-9E1F-AC897BE374E1}" type="sibTrans" cxnId="{D9549EDA-8E1C-4DAB-9EBA-34ECEC8CE61E}">
      <dgm:prSet/>
      <dgm:spPr/>
      <dgm:t>
        <a:bodyPr/>
        <a:lstStyle/>
        <a:p>
          <a:endParaRPr lang="ru-RU"/>
        </a:p>
      </dgm:t>
    </dgm:pt>
    <dgm:pt modelId="{4695B52A-2F1C-4726-94EE-DF27B295D57D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Педагогічне кредо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B7E9A9-E070-4D60-BD43-49C809EC5D64}" type="parTrans" cxnId="{D78A7B4A-6F83-43A3-9701-FDB516881938}">
      <dgm:prSet/>
      <dgm:spPr/>
      <dgm:t>
        <a:bodyPr/>
        <a:lstStyle/>
        <a:p>
          <a:endParaRPr lang="ru-RU"/>
        </a:p>
      </dgm:t>
    </dgm:pt>
    <dgm:pt modelId="{004A279F-2E56-48BC-8A44-4546F4A47021}" type="sibTrans" cxnId="{D78A7B4A-6F83-43A3-9701-FDB516881938}">
      <dgm:prSet/>
      <dgm:spPr/>
      <dgm:t>
        <a:bodyPr/>
        <a:lstStyle/>
        <a:p>
          <a:endParaRPr lang="ru-RU"/>
        </a:p>
      </dgm:t>
    </dgm:pt>
    <dgm:pt modelId="{EA5FECD3-F966-4FEC-93AD-BCCFD3BF248A}">
      <dgm:prSet phldrT="[Текст]" custT="1"/>
      <dgm:spPr/>
      <dgm:t>
        <a:bodyPr/>
        <a:lstStyle/>
        <a:p>
          <a:pPr algn="l"/>
          <a:r>
            <a:rPr lang="uk-UA" sz="2400" b="1" dirty="0" smtClean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Всередині нас криються потенційно творчі можливості, і ми повинні працювати щосили, щоб розкрити цей потенціал</a:t>
          </a:r>
          <a:endParaRPr lang="ru-RU" sz="2400" b="1" dirty="0">
            <a:solidFill>
              <a:schemeClr val="tx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DC600F-86C0-4ECB-98C3-2601BB9001E0}" type="parTrans" cxnId="{DA92BB59-7908-45A6-91DF-9ED81C6C99A6}">
      <dgm:prSet/>
      <dgm:spPr/>
      <dgm:t>
        <a:bodyPr/>
        <a:lstStyle/>
        <a:p>
          <a:endParaRPr lang="ru-RU"/>
        </a:p>
      </dgm:t>
    </dgm:pt>
    <dgm:pt modelId="{22A21965-677D-4579-875B-37E0A9A40A66}" type="sibTrans" cxnId="{DA92BB59-7908-45A6-91DF-9ED81C6C99A6}">
      <dgm:prSet/>
      <dgm:spPr/>
      <dgm:t>
        <a:bodyPr/>
        <a:lstStyle/>
        <a:p>
          <a:endParaRPr lang="ru-RU"/>
        </a:p>
      </dgm:t>
    </dgm:pt>
    <dgm:pt modelId="{82B7412A-8052-4924-9069-7A11C9EB5411}">
      <dgm:prSet phldrT="[Текст]"/>
      <dgm:spPr/>
      <dgm:t>
        <a:bodyPr/>
        <a:lstStyle/>
        <a:p>
          <a:pPr algn="ctr"/>
          <a:r>
            <a:rPr lang="uk-UA" dirty="0" smtClean="0"/>
            <a:t>Професійна компетентність</a:t>
          </a:r>
        </a:p>
        <a:p>
          <a:pPr algn="ctr"/>
          <a:r>
            <a:rPr lang="uk-UA" dirty="0" smtClean="0"/>
            <a:t>Навчально-методична діяльність</a:t>
          </a:r>
          <a:endParaRPr lang="ru-RU" dirty="0"/>
        </a:p>
      </dgm:t>
    </dgm:pt>
    <dgm:pt modelId="{D8E5090E-9D8F-464D-AF42-96A22E981F8C}" type="parTrans" cxnId="{29A24EFF-480F-40E5-B184-6B062B0A38B6}">
      <dgm:prSet/>
      <dgm:spPr/>
      <dgm:t>
        <a:bodyPr/>
        <a:lstStyle/>
        <a:p>
          <a:endParaRPr lang="ru-RU"/>
        </a:p>
      </dgm:t>
    </dgm:pt>
    <dgm:pt modelId="{DD4B9283-0D22-4F45-839C-BE020B1DC819}" type="sibTrans" cxnId="{29A24EFF-480F-40E5-B184-6B062B0A38B6}">
      <dgm:prSet/>
      <dgm:spPr/>
      <dgm:t>
        <a:bodyPr/>
        <a:lstStyle/>
        <a:p>
          <a:endParaRPr lang="ru-RU"/>
        </a:p>
      </dgm:t>
    </dgm:pt>
    <dgm:pt modelId="{0E17EDB7-867F-4110-83AC-B70BB3BF738D}">
      <dgm:prSet phldrT="[Текст]" custT="1"/>
      <dgm:spPr/>
      <dgm:t>
        <a:bodyPr/>
        <a:lstStyle/>
        <a:p>
          <a:r>
            <a:rPr lang="uk-UA" sz="1600" b="1" dirty="0" smtClean="0">
              <a:solidFill>
                <a:srgbClr val="511179"/>
              </a:solidFill>
            </a:rPr>
            <a:t> </a:t>
          </a:r>
          <a:r>
            <a:rPr lang="uk-UA" sz="1600" b="1" dirty="0" smtClean="0">
              <a:solidFill>
                <a:srgbClr val="511179"/>
              </a:solidFill>
            </a:rPr>
            <a:t>2012 </a:t>
          </a:r>
          <a:r>
            <a:rPr lang="uk-UA" sz="1600" b="1" dirty="0" smtClean="0">
              <a:solidFill>
                <a:srgbClr val="511179"/>
              </a:solidFill>
            </a:rPr>
            <a:t>р.- </a:t>
          </a:r>
          <a:r>
            <a:rPr lang="uk-UA" sz="1600" b="1" dirty="0" smtClean="0">
              <a:solidFill>
                <a:srgbClr val="511179"/>
              </a:solidFill>
            </a:rPr>
            <a:t> встановлено  </a:t>
          </a:r>
          <a:r>
            <a:rPr lang="uk-UA" sz="1600" b="1" dirty="0" smtClean="0">
              <a:solidFill>
                <a:srgbClr val="511179"/>
              </a:solidFill>
            </a:rPr>
            <a:t>кваліфікаційну категорію “</a:t>
          </a:r>
          <a:r>
            <a:rPr lang="uk-UA" sz="1600" b="1" dirty="0" smtClean="0">
              <a:solidFill>
                <a:srgbClr val="511179"/>
              </a:solidFill>
            </a:rPr>
            <a:t>спеціаліст вищої </a:t>
          </a:r>
          <a:r>
            <a:rPr lang="uk-UA" sz="1600" b="1" dirty="0" smtClean="0">
              <a:solidFill>
                <a:srgbClr val="511179"/>
              </a:solidFill>
            </a:rPr>
            <a:t>категорії”;</a:t>
          </a:r>
          <a:endParaRPr lang="ru-RU" sz="1600" b="1" dirty="0">
            <a:solidFill>
              <a:srgbClr val="511179"/>
            </a:solidFill>
          </a:endParaRPr>
        </a:p>
      </dgm:t>
    </dgm:pt>
    <dgm:pt modelId="{89043828-B07A-4B52-8FAD-D8944E8DDD02}" type="parTrans" cxnId="{2B0C8B6C-E6BE-44AB-A04F-C7D035911080}">
      <dgm:prSet/>
      <dgm:spPr/>
      <dgm:t>
        <a:bodyPr/>
        <a:lstStyle/>
        <a:p>
          <a:endParaRPr lang="ru-RU"/>
        </a:p>
      </dgm:t>
    </dgm:pt>
    <dgm:pt modelId="{54093D24-2489-4DEE-B636-90E57668E1FE}" type="sibTrans" cxnId="{2B0C8B6C-E6BE-44AB-A04F-C7D035911080}">
      <dgm:prSet/>
      <dgm:spPr/>
      <dgm:t>
        <a:bodyPr/>
        <a:lstStyle/>
        <a:p>
          <a:endParaRPr lang="ru-RU"/>
        </a:p>
      </dgm:t>
    </dgm:pt>
    <dgm:pt modelId="{D641233C-62F6-4A3D-AE3B-ACD266BEC1E4}">
      <dgm:prSet phldrT="[Текст]"/>
      <dgm:spPr/>
      <dgm:t>
        <a:bodyPr/>
        <a:lstStyle/>
        <a:p>
          <a:r>
            <a:rPr lang="uk-UA" b="1" dirty="0" smtClean="0">
              <a:solidFill>
                <a:srgbClr val="6600CC"/>
              </a:solidFill>
              <a:latin typeface="Monotype Corsiva" pitchFamily="66" charset="0"/>
            </a:rPr>
            <a:t>24 роки, з них  14  в даному навчальному  закладі</a:t>
          </a:r>
          <a:endParaRPr lang="ru-RU" dirty="0"/>
        </a:p>
      </dgm:t>
    </dgm:pt>
    <dgm:pt modelId="{D6B60DD8-B9D1-44B4-92A7-2057503235A2}" type="parTrans" cxnId="{54BC2350-02B7-4E84-BC94-FA81EDFB3F70}">
      <dgm:prSet/>
      <dgm:spPr/>
      <dgm:t>
        <a:bodyPr/>
        <a:lstStyle/>
        <a:p>
          <a:endParaRPr lang="ru-RU"/>
        </a:p>
      </dgm:t>
    </dgm:pt>
    <dgm:pt modelId="{02B499CF-8D64-4E6A-9714-475EDABA66D4}" type="sibTrans" cxnId="{54BC2350-02B7-4E84-BC94-FA81EDFB3F70}">
      <dgm:prSet/>
      <dgm:spPr/>
      <dgm:t>
        <a:bodyPr/>
        <a:lstStyle/>
        <a:p>
          <a:endParaRPr lang="ru-RU"/>
        </a:p>
      </dgm:t>
    </dgm:pt>
    <dgm:pt modelId="{C8789013-7BBB-4A0A-AC49-B84997B6DC26}">
      <dgm:prSet phldrT="[Текст]"/>
      <dgm:spPr/>
      <dgm:t>
        <a:bodyPr/>
        <a:lstStyle/>
        <a:p>
          <a:pPr algn="r"/>
          <a:r>
            <a:rPr lang="uk-UA" sz="1700" i="1" dirty="0" smtClean="0">
              <a:solidFill>
                <a:schemeClr val="tx1">
                  <a:lumMod val="75000"/>
                </a:schemeClr>
              </a:solidFill>
            </a:rPr>
            <a:t>Мартін Лютер Кінг</a:t>
          </a:r>
          <a:endParaRPr lang="ru-RU" sz="1700" i="1" dirty="0">
            <a:solidFill>
              <a:schemeClr val="tx1">
                <a:lumMod val="75000"/>
              </a:schemeClr>
            </a:solidFill>
          </a:endParaRPr>
        </a:p>
      </dgm:t>
    </dgm:pt>
    <dgm:pt modelId="{1EFDA699-E30D-46F9-9966-CABF21CDE03E}" type="parTrans" cxnId="{C51C2B87-A1B5-480E-A1A2-9F0BECE2B4EE}">
      <dgm:prSet/>
      <dgm:spPr/>
      <dgm:t>
        <a:bodyPr/>
        <a:lstStyle/>
        <a:p>
          <a:endParaRPr lang="ru-RU"/>
        </a:p>
      </dgm:t>
    </dgm:pt>
    <dgm:pt modelId="{9A9ACE5B-3219-4EC2-A45E-4B3D7B4C0427}" type="sibTrans" cxnId="{C51C2B87-A1B5-480E-A1A2-9F0BECE2B4EE}">
      <dgm:prSet/>
      <dgm:spPr/>
      <dgm:t>
        <a:bodyPr/>
        <a:lstStyle/>
        <a:p>
          <a:endParaRPr lang="ru-RU"/>
        </a:p>
      </dgm:t>
    </dgm:pt>
    <dgm:pt modelId="{71CBE99C-B483-422B-81A8-D85FDBE20E9E}">
      <dgm:prSet phldrT="[Текст]" custT="1"/>
      <dgm:spPr/>
      <dgm:t>
        <a:bodyPr/>
        <a:lstStyle/>
        <a:p>
          <a:r>
            <a:rPr lang="uk-UA" sz="1600" b="1" dirty="0" smtClean="0">
              <a:solidFill>
                <a:srgbClr val="511179"/>
              </a:solidFill>
            </a:rPr>
            <a:t> 2010 р.- навчання за програмою </a:t>
          </a:r>
          <a:r>
            <a:rPr lang="en-US" sz="1600" b="1" dirty="0" smtClean="0">
              <a:solidFill>
                <a:srgbClr val="511179"/>
              </a:solidFill>
            </a:rPr>
            <a:t>Intel</a:t>
          </a:r>
          <a:r>
            <a:rPr lang="uk-UA" sz="1600" b="1" dirty="0" smtClean="0">
              <a:solidFill>
                <a:srgbClr val="511179"/>
              </a:solidFill>
            </a:rPr>
            <a:t> </a:t>
          </a:r>
          <a:r>
            <a:rPr lang="uk-UA" sz="1600" b="1" dirty="0" err="1" smtClean="0">
              <a:solidFill>
                <a:srgbClr val="511179"/>
              </a:solidFill>
            </a:rPr>
            <a:t>“Навчання</a:t>
          </a:r>
          <a:r>
            <a:rPr lang="uk-UA" sz="1600" b="1" dirty="0" smtClean="0">
              <a:solidFill>
                <a:srgbClr val="511179"/>
              </a:solidFill>
            </a:rPr>
            <a:t> для </a:t>
          </a:r>
          <a:r>
            <a:rPr lang="uk-UA" sz="1600" b="1" dirty="0" err="1" smtClean="0">
              <a:solidFill>
                <a:srgbClr val="511179"/>
              </a:solidFill>
            </a:rPr>
            <a:t>майбутнього”</a:t>
          </a:r>
          <a:r>
            <a:rPr lang="uk-UA" sz="1600" b="1" dirty="0" smtClean="0">
              <a:solidFill>
                <a:srgbClr val="511179"/>
              </a:solidFill>
            </a:rPr>
            <a:t>;</a:t>
          </a:r>
          <a:endParaRPr lang="ru-RU" sz="1600" b="1" dirty="0">
            <a:solidFill>
              <a:srgbClr val="511179"/>
            </a:solidFill>
          </a:endParaRPr>
        </a:p>
      </dgm:t>
    </dgm:pt>
    <dgm:pt modelId="{1476C309-9B2C-4B40-816D-79D0F03D3555}" type="parTrans" cxnId="{2CD2357D-0595-444C-B639-F4E7156506D0}">
      <dgm:prSet/>
      <dgm:spPr/>
      <dgm:t>
        <a:bodyPr/>
        <a:lstStyle/>
        <a:p>
          <a:endParaRPr lang="ru-RU"/>
        </a:p>
      </dgm:t>
    </dgm:pt>
    <dgm:pt modelId="{3CEDAC63-0BA2-4574-9B44-86A4CAE760B4}" type="sibTrans" cxnId="{2CD2357D-0595-444C-B639-F4E7156506D0}">
      <dgm:prSet/>
      <dgm:spPr/>
      <dgm:t>
        <a:bodyPr/>
        <a:lstStyle/>
        <a:p>
          <a:endParaRPr lang="ru-RU"/>
        </a:p>
      </dgm:t>
    </dgm:pt>
    <dgm:pt modelId="{11D4F059-0D0C-4CB6-B7D6-975040039270}">
      <dgm:prSet phldrT="[Текст]" custT="1"/>
      <dgm:spPr/>
      <dgm:t>
        <a:bodyPr/>
        <a:lstStyle/>
        <a:p>
          <a:r>
            <a:rPr lang="uk-UA" sz="1600" b="1" dirty="0" smtClean="0">
              <a:solidFill>
                <a:srgbClr val="511179"/>
              </a:solidFill>
            </a:rPr>
            <a:t>Голова методичної комісії викладачів природничо-математичних дисциплін;</a:t>
          </a:r>
          <a:endParaRPr lang="ru-RU" sz="1600" b="1" dirty="0">
            <a:solidFill>
              <a:srgbClr val="511179"/>
            </a:solidFill>
          </a:endParaRPr>
        </a:p>
      </dgm:t>
    </dgm:pt>
    <dgm:pt modelId="{3B903717-6273-4C87-B017-9EE26CF373DE}" type="parTrans" cxnId="{EF5B7C44-3E0E-4F9B-A437-4AE933D17653}">
      <dgm:prSet/>
      <dgm:spPr/>
      <dgm:t>
        <a:bodyPr/>
        <a:lstStyle/>
        <a:p>
          <a:endParaRPr lang="ru-RU"/>
        </a:p>
      </dgm:t>
    </dgm:pt>
    <dgm:pt modelId="{6F89E8FA-8B5C-4657-BE3E-0DCC1BC50EB6}" type="sibTrans" cxnId="{EF5B7C44-3E0E-4F9B-A437-4AE933D17653}">
      <dgm:prSet/>
      <dgm:spPr/>
      <dgm:t>
        <a:bodyPr/>
        <a:lstStyle/>
        <a:p>
          <a:endParaRPr lang="ru-RU"/>
        </a:p>
      </dgm:t>
    </dgm:pt>
    <dgm:pt modelId="{2E2A73DB-BA71-4BD7-9684-3F4AB57C8211}">
      <dgm:prSet phldrT="[Текст]" custT="1"/>
      <dgm:spPr/>
      <dgm:t>
        <a:bodyPr/>
        <a:lstStyle/>
        <a:p>
          <a:r>
            <a:rPr lang="uk-UA" sz="1600" b="1" dirty="0" smtClean="0">
              <a:solidFill>
                <a:srgbClr val="511179"/>
              </a:solidFill>
            </a:rPr>
            <a:t>Участь у роботі обласних семінарів викладачів математики, фестивалях, конкурсах;</a:t>
          </a:r>
          <a:endParaRPr lang="ru-RU" sz="1600" b="1" dirty="0">
            <a:solidFill>
              <a:srgbClr val="511179"/>
            </a:solidFill>
          </a:endParaRPr>
        </a:p>
      </dgm:t>
    </dgm:pt>
    <dgm:pt modelId="{8009DE95-E5B8-47B3-AB3E-54609C5BAFA0}" type="parTrans" cxnId="{4FB83AA8-93B8-489F-AE7E-03127E4BDA37}">
      <dgm:prSet/>
      <dgm:spPr/>
      <dgm:t>
        <a:bodyPr/>
        <a:lstStyle/>
        <a:p>
          <a:endParaRPr lang="ru-RU"/>
        </a:p>
      </dgm:t>
    </dgm:pt>
    <dgm:pt modelId="{3F5453B9-27E0-4006-82FE-5F5E9336C0FA}" type="sibTrans" cxnId="{4FB83AA8-93B8-489F-AE7E-03127E4BDA37}">
      <dgm:prSet/>
      <dgm:spPr/>
      <dgm:t>
        <a:bodyPr/>
        <a:lstStyle/>
        <a:p>
          <a:endParaRPr lang="ru-RU"/>
        </a:p>
      </dgm:t>
    </dgm:pt>
    <dgm:pt modelId="{ED4558F4-97B9-460A-B4E7-86B9F89B898A}">
      <dgm:prSet phldrT="[Текст]" custT="1"/>
      <dgm:spPr/>
      <dgm:t>
        <a:bodyPr/>
        <a:lstStyle/>
        <a:p>
          <a:r>
            <a:rPr lang="uk-UA" sz="1600" b="1" dirty="0" smtClean="0">
              <a:solidFill>
                <a:srgbClr val="511179"/>
              </a:solidFill>
            </a:rPr>
            <a:t>Надання адресної допомоги колегам.</a:t>
          </a:r>
          <a:endParaRPr lang="ru-RU" sz="1600" b="1" dirty="0">
            <a:solidFill>
              <a:srgbClr val="511179"/>
            </a:solidFill>
          </a:endParaRPr>
        </a:p>
      </dgm:t>
    </dgm:pt>
    <dgm:pt modelId="{44C0ED3F-0DD8-4170-B17A-AE4D3D99A3B5}" type="parTrans" cxnId="{427C42B3-D061-4AF1-A31C-4B1D84B31F8D}">
      <dgm:prSet/>
      <dgm:spPr/>
      <dgm:t>
        <a:bodyPr/>
        <a:lstStyle/>
        <a:p>
          <a:endParaRPr lang="ru-RU"/>
        </a:p>
      </dgm:t>
    </dgm:pt>
    <dgm:pt modelId="{20E4C064-0363-4E29-AAD0-31FECEBCD19C}" type="sibTrans" cxnId="{427C42B3-D061-4AF1-A31C-4B1D84B31F8D}">
      <dgm:prSet/>
      <dgm:spPr/>
      <dgm:t>
        <a:bodyPr/>
        <a:lstStyle/>
        <a:p>
          <a:endParaRPr lang="ru-RU"/>
        </a:p>
      </dgm:t>
    </dgm:pt>
    <dgm:pt modelId="{4322D128-8A09-4F35-914E-44CE5F3B164A}" type="pres">
      <dgm:prSet presAssocID="{83CD8C16-CD33-4256-96F4-5990660FE0C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B22A9A7-29BF-44EB-B18C-32C4E4553698}" type="pres">
      <dgm:prSet presAssocID="{433F92FF-B7E5-4E6B-BE20-71FCC74CFEA3}" presName="linNode" presStyleCnt="0"/>
      <dgm:spPr/>
    </dgm:pt>
    <dgm:pt modelId="{A857E40F-1FEF-4991-AFC9-147D73EEA219}" type="pres">
      <dgm:prSet presAssocID="{433F92FF-B7E5-4E6B-BE20-71FCC74CFEA3}" presName="parentShp" presStyleLbl="node1" presStyleIdx="0" presStyleCnt="3" custScaleX="61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08C56C-CAB6-4CCF-A7EC-358039B0E6CE}" type="pres">
      <dgm:prSet presAssocID="{433F92FF-B7E5-4E6B-BE20-71FCC74CFEA3}" presName="childShp" presStyleLbl="bgAccFollowNode1" presStyleIdx="0" presStyleCnt="3" custScaleX="171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A69CFD-C04F-4A4C-AD71-2DEDD7F9BA48}" type="pres">
      <dgm:prSet presAssocID="{0EF7E5FE-8DA6-4597-9592-BE9E17ED5FC4}" presName="spacing" presStyleCnt="0"/>
      <dgm:spPr/>
    </dgm:pt>
    <dgm:pt modelId="{31CD7501-B7E9-4235-9E16-CD223FC28733}" type="pres">
      <dgm:prSet presAssocID="{4695B52A-2F1C-4726-94EE-DF27B295D57D}" presName="linNode" presStyleCnt="0"/>
      <dgm:spPr/>
    </dgm:pt>
    <dgm:pt modelId="{36805E64-E0FA-40C8-8713-5B99E1AB489F}" type="pres">
      <dgm:prSet presAssocID="{4695B52A-2F1C-4726-94EE-DF27B295D57D}" presName="parentShp" presStyleLbl="node1" presStyleIdx="1" presStyleCnt="3" custScaleX="51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FD55B-CBD7-45E0-B68F-C5653D423F6D}" type="pres">
      <dgm:prSet presAssocID="{4695B52A-2F1C-4726-94EE-DF27B295D57D}" presName="childShp" presStyleLbl="bgAccFollowNode1" presStyleIdx="1" presStyleCnt="3" custScaleX="132003" custScaleY="141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A9E4A6-835D-47E5-8B85-5B3216871B04}" type="pres">
      <dgm:prSet presAssocID="{004A279F-2E56-48BC-8A44-4546F4A47021}" presName="spacing" presStyleCnt="0"/>
      <dgm:spPr/>
    </dgm:pt>
    <dgm:pt modelId="{7EDA71E2-0BAD-4ECF-927C-C1A2CD602A2E}" type="pres">
      <dgm:prSet presAssocID="{82B7412A-8052-4924-9069-7A11C9EB5411}" presName="linNode" presStyleCnt="0"/>
      <dgm:spPr/>
    </dgm:pt>
    <dgm:pt modelId="{BE681B08-3153-4900-B184-B8637C30F2AF}" type="pres">
      <dgm:prSet presAssocID="{82B7412A-8052-4924-9069-7A11C9EB5411}" presName="parentShp" presStyleLbl="node1" presStyleIdx="2" presStyleCnt="3" custScaleX="51996" custLinFactNeighborX="-84" custLinFactNeighborY="-179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48B50E-83F7-4EE7-809B-2974D7C33C3B}" type="pres">
      <dgm:prSet presAssocID="{82B7412A-8052-4924-9069-7A11C9EB5411}" presName="childShp" presStyleLbl="bgAccFollowNode1" presStyleIdx="2" presStyleCnt="3" custScaleX="137558" custScaleY="251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50AFC3-62ED-4347-86D4-C5FD7BFA3C18}" type="presOf" srcId="{4695B52A-2F1C-4726-94EE-DF27B295D57D}" destId="{36805E64-E0FA-40C8-8713-5B99E1AB489F}" srcOrd="0" destOrd="0" presId="urn:microsoft.com/office/officeart/2005/8/layout/vList6"/>
    <dgm:cxn modelId="{8D6D9F16-681B-4281-97CE-3C5CC649C326}" type="presOf" srcId="{83CD8C16-CD33-4256-96F4-5990660FE0CF}" destId="{4322D128-8A09-4F35-914E-44CE5F3B164A}" srcOrd="0" destOrd="0" presId="urn:microsoft.com/office/officeart/2005/8/layout/vList6"/>
    <dgm:cxn modelId="{1128602B-6F35-4A67-9205-3915BDBEF85E}" type="presOf" srcId="{71CBE99C-B483-422B-81A8-D85FDBE20E9E}" destId="{2F48B50E-83F7-4EE7-809B-2974D7C33C3B}" srcOrd="0" destOrd="1" presId="urn:microsoft.com/office/officeart/2005/8/layout/vList6"/>
    <dgm:cxn modelId="{C51C2B87-A1B5-480E-A1A2-9F0BECE2B4EE}" srcId="{4695B52A-2F1C-4726-94EE-DF27B295D57D}" destId="{C8789013-7BBB-4A0A-AC49-B84997B6DC26}" srcOrd="1" destOrd="0" parTransId="{1EFDA699-E30D-46F9-9966-CABF21CDE03E}" sibTransId="{9A9ACE5B-3219-4EC2-A45E-4B3D7B4C0427}"/>
    <dgm:cxn modelId="{54BC2350-02B7-4E84-BC94-FA81EDFB3F70}" srcId="{433F92FF-B7E5-4E6B-BE20-71FCC74CFEA3}" destId="{D641233C-62F6-4A3D-AE3B-ACD266BEC1E4}" srcOrd="2" destOrd="0" parTransId="{D6B60DD8-B9D1-44B4-92A7-2057503235A2}" sibTransId="{02B499CF-8D64-4E6A-9714-475EDABA66D4}"/>
    <dgm:cxn modelId="{EF1C3945-DB73-4EB0-807A-52A4F2277A1A}" type="presOf" srcId="{11D4F059-0D0C-4CB6-B7D6-975040039270}" destId="{2F48B50E-83F7-4EE7-809B-2974D7C33C3B}" srcOrd="0" destOrd="2" presId="urn:microsoft.com/office/officeart/2005/8/layout/vList6"/>
    <dgm:cxn modelId="{D9549EDA-8E1C-4DAB-9EBA-34ECEC8CE61E}" srcId="{433F92FF-B7E5-4E6B-BE20-71FCC74CFEA3}" destId="{BFDB8756-F934-4EEF-9719-937D33CC4252}" srcOrd="1" destOrd="0" parTransId="{EAC4F918-ED49-4647-BC47-694897104560}" sibTransId="{CAF9A9BA-B2F0-4491-9E1F-AC897BE374E1}"/>
    <dgm:cxn modelId="{2B0C8B6C-E6BE-44AB-A04F-C7D035911080}" srcId="{82B7412A-8052-4924-9069-7A11C9EB5411}" destId="{0E17EDB7-867F-4110-83AC-B70BB3BF738D}" srcOrd="0" destOrd="0" parTransId="{89043828-B07A-4B52-8FAD-D8944E8DDD02}" sibTransId="{54093D24-2489-4DEE-B636-90E57668E1FE}"/>
    <dgm:cxn modelId="{427C42B3-D061-4AF1-A31C-4B1D84B31F8D}" srcId="{82B7412A-8052-4924-9069-7A11C9EB5411}" destId="{ED4558F4-97B9-460A-B4E7-86B9F89B898A}" srcOrd="4" destOrd="0" parTransId="{44C0ED3F-0DD8-4170-B17A-AE4D3D99A3B5}" sibTransId="{20E4C064-0363-4E29-AAD0-31FECEBCD19C}"/>
    <dgm:cxn modelId="{DA92BB59-7908-45A6-91DF-9ED81C6C99A6}" srcId="{4695B52A-2F1C-4726-94EE-DF27B295D57D}" destId="{EA5FECD3-F966-4FEC-93AD-BCCFD3BF248A}" srcOrd="0" destOrd="0" parTransId="{3ADC600F-86C0-4ECB-98C3-2601BB9001E0}" sibTransId="{22A21965-677D-4579-875B-37E0A9A40A66}"/>
    <dgm:cxn modelId="{09BCAFFC-CC12-4D38-BB9D-B7F84E8211BE}" type="presOf" srcId="{87AE5093-ADD8-4524-A410-EA6EAB979973}" destId="{3208C56C-CAB6-4CCF-A7EC-358039B0E6CE}" srcOrd="0" destOrd="0" presId="urn:microsoft.com/office/officeart/2005/8/layout/vList6"/>
    <dgm:cxn modelId="{21AED89A-CC28-48F9-A2A3-4AC8916216C8}" type="presOf" srcId="{D641233C-62F6-4A3D-AE3B-ACD266BEC1E4}" destId="{3208C56C-CAB6-4CCF-A7EC-358039B0E6CE}" srcOrd="0" destOrd="2" presId="urn:microsoft.com/office/officeart/2005/8/layout/vList6"/>
    <dgm:cxn modelId="{4FB83AA8-93B8-489F-AE7E-03127E4BDA37}" srcId="{82B7412A-8052-4924-9069-7A11C9EB5411}" destId="{2E2A73DB-BA71-4BD7-9684-3F4AB57C8211}" srcOrd="3" destOrd="0" parTransId="{8009DE95-E5B8-47B3-AB3E-54609C5BAFA0}" sibTransId="{3F5453B9-27E0-4006-82FE-5F5E9336C0FA}"/>
    <dgm:cxn modelId="{F16188F9-FCE4-4360-BA64-D8484B08EE6F}" type="presOf" srcId="{BFDB8756-F934-4EEF-9719-937D33CC4252}" destId="{3208C56C-CAB6-4CCF-A7EC-358039B0E6CE}" srcOrd="0" destOrd="1" presId="urn:microsoft.com/office/officeart/2005/8/layout/vList6"/>
    <dgm:cxn modelId="{350D2458-4802-4CC9-AFFD-4F196315E82E}" type="presOf" srcId="{433F92FF-B7E5-4E6B-BE20-71FCC74CFEA3}" destId="{A857E40F-1FEF-4991-AFC9-147D73EEA219}" srcOrd="0" destOrd="0" presId="urn:microsoft.com/office/officeart/2005/8/layout/vList6"/>
    <dgm:cxn modelId="{29A24EFF-480F-40E5-B184-6B062B0A38B6}" srcId="{83CD8C16-CD33-4256-96F4-5990660FE0CF}" destId="{82B7412A-8052-4924-9069-7A11C9EB5411}" srcOrd="2" destOrd="0" parTransId="{D8E5090E-9D8F-464D-AF42-96A22E981F8C}" sibTransId="{DD4B9283-0D22-4F45-839C-BE020B1DC819}"/>
    <dgm:cxn modelId="{2CD2357D-0595-444C-B639-F4E7156506D0}" srcId="{82B7412A-8052-4924-9069-7A11C9EB5411}" destId="{71CBE99C-B483-422B-81A8-D85FDBE20E9E}" srcOrd="1" destOrd="0" parTransId="{1476C309-9B2C-4B40-816D-79D0F03D3555}" sibTransId="{3CEDAC63-0BA2-4574-9B44-86A4CAE760B4}"/>
    <dgm:cxn modelId="{C521E0A3-DC75-4084-94B8-E263BAF72F1E}" type="presOf" srcId="{2E2A73DB-BA71-4BD7-9684-3F4AB57C8211}" destId="{2F48B50E-83F7-4EE7-809B-2974D7C33C3B}" srcOrd="0" destOrd="3" presId="urn:microsoft.com/office/officeart/2005/8/layout/vList6"/>
    <dgm:cxn modelId="{EF5B7C44-3E0E-4F9B-A437-4AE933D17653}" srcId="{82B7412A-8052-4924-9069-7A11C9EB5411}" destId="{11D4F059-0D0C-4CB6-B7D6-975040039270}" srcOrd="2" destOrd="0" parTransId="{3B903717-6273-4C87-B017-9EE26CF373DE}" sibTransId="{6F89E8FA-8B5C-4657-BE3E-0DCC1BC50EB6}"/>
    <dgm:cxn modelId="{D78A7B4A-6F83-43A3-9701-FDB516881938}" srcId="{83CD8C16-CD33-4256-96F4-5990660FE0CF}" destId="{4695B52A-2F1C-4726-94EE-DF27B295D57D}" srcOrd="1" destOrd="0" parTransId="{B7B7E9A9-E070-4D60-BD43-49C809EC5D64}" sibTransId="{004A279F-2E56-48BC-8A44-4546F4A47021}"/>
    <dgm:cxn modelId="{850E0C7A-39FF-49F6-8B21-7554D0FEA81F}" srcId="{433F92FF-B7E5-4E6B-BE20-71FCC74CFEA3}" destId="{87AE5093-ADD8-4524-A410-EA6EAB979973}" srcOrd="0" destOrd="0" parTransId="{D756E105-9E0A-4512-A801-E1F729826490}" sibTransId="{7E3B50ED-9F8C-4097-86F9-2587E1B2EF18}"/>
    <dgm:cxn modelId="{4CF4CCF9-D9CF-4677-805F-F055743993BD}" type="presOf" srcId="{0E17EDB7-867F-4110-83AC-B70BB3BF738D}" destId="{2F48B50E-83F7-4EE7-809B-2974D7C33C3B}" srcOrd="0" destOrd="0" presId="urn:microsoft.com/office/officeart/2005/8/layout/vList6"/>
    <dgm:cxn modelId="{76AF37B0-A711-43BB-B2DF-DEB76A306359}" type="presOf" srcId="{C8789013-7BBB-4A0A-AC49-B84997B6DC26}" destId="{71AFD55B-CBD7-45E0-B68F-C5653D423F6D}" srcOrd="0" destOrd="1" presId="urn:microsoft.com/office/officeart/2005/8/layout/vList6"/>
    <dgm:cxn modelId="{958FFBAC-820C-4100-9E5E-D5C9E691B0B3}" type="presOf" srcId="{82B7412A-8052-4924-9069-7A11C9EB5411}" destId="{BE681B08-3153-4900-B184-B8637C30F2AF}" srcOrd="0" destOrd="0" presId="urn:microsoft.com/office/officeart/2005/8/layout/vList6"/>
    <dgm:cxn modelId="{A37F8F2F-43D9-4295-8E4B-75EE296798CF}" type="presOf" srcId="{ED4558F4-97B9-460A-B4E7-86B9F89B898A}" destId="{2F48B50E-83F7-4EE7-809B-2974D7C33C3B}" srcOrd="0" destOrd="4" presId="urn:microsoft.com/office/officeart/2005/8/layout/vList6"/>
    <dgm:cxn modelId="{99790EA4-0A92-4A11-B167-E343FDEA9FF6}" srcId="{83CD8C16-CD33-4256-96F4-5990660FE0CF}" destId="{433F92FF-B7E5-4E6B-BE20-71FCC74CFEA3}" srcOrd="0" destOrd="0" parTransId="{BCF78CC0-1B7B-4261-81B2-EEBB547F8909}" sibTransId="{0EF7E5FE-8DA6-4597-9592-BE9E17ED5FC4}"/>
    <dgm:cxn modelId="{D74A2C05-E730-4EC6-8718-8E6575FF2C58}" type="presOf" srcId="{EA5FECD3-F966-4FEC-93AD-BCCFD3BF248A}" destId="{71AFD55B-CBD7-45E0-B68F-C5653D423F6D}" srcOrd="0" destOrd="0" presId="urn:microsoft.com/office/officeart/2005/8/layout/vList6"/>
    <dgm:cxn modelId="{8669E755-0375-428E-AFE8-500D34CD67B2}" type="presParOf" srcId="{4322D128-8A09-4F35-914E-44CE5F3B164A}" destId="{BB22A9A7-29BF-44EB-B18C-32C4E4553698}" srcOrd="0" destOrd="0" presId="urn:microsoft.com/office/officeart/2005/8/layout/vList6"/>
    <dgm:cxn modelId="{BBD0203C-22BA-4CCE-B5BA-C62721294F40}" type="presParOf" srcId="{BB22A9A7-29BF-44EB-B18C-32C4E4553698}" destId="{A857E40F-1FEF-4991-AFC9-147D73EEA219}" srcOrd="0" destOrd="0" presId="urn:microsoft.com/office/officeart/2005/8/layout/vList6"/>
    <dgm:cxn modelId="{87BBA46E-DAFC-45B9-8AE6-319CF5EAD33D}" type="presParOf" srcId="{BB22A9A7-29BF-44EB-B18C-32C4E4553698}" destId="{3208C56C-CAB6-4CCF-A7EC-358039B0E6CE}" srcOrd="1" destOrd="0" presId="urn:microsoft.com/office/officeart/2005/8/layout/vList6"/>
    <dgm:cxn modelId="{FD84F0FD-FCD8-46A0-A743-C30CAB8FF97D}" type="presParOf" srcId="{4322D128-8A09-4F35-914E-44CE5F3B164A}" destId="{E2A69CFD-C04F-4A4C-AD71-2DEDD7F9BA48}" srcOrd="1" destOrd="0" presId="urn:microsoft.com/office/officeart/2005/8/layout/vList6"/>
    <dgm:cxn modelId="{EDB6CBAD-2AED-4C64-9CA0-D71607DBC2BA}" type="presParOf" srcId="{4322D128-8A09-4F35-914E-44CE5F3B164A}" destId="{31CD7501-B7E9-4235-9E16-CD223FC28733}" srcOrd="2" destOrd="0" presId="urn:microsoft.com/office/officeart/2005/8/layout/vList6"/>
    <dgm:cxn modelId="{9CF77EDE-1EC8-4477-8EAA-3BC7CB4852BF}" type="presParOf" srcId="{31CD7501-B7E9-4235-9E16-CD223FC28733}" destId="{36805E64-E0FA-40C8-8713-5B99E1AB489F}" srcOrd="0" destOrd="0" presId="urn:microsoft.com/office/officeart/2005/8/layout/vList6"/>
    <dgm:cxn modelId="{1039CA66-CB23-46B5-B04C-17315B089042}" type="presParOf" srcId="{31CD7501-B7E9-4235-9E16-CD223FC28733}" destId="{71AFD55B-CBD7-45E0-B68F-C5653D423F6D}" srcOrd="1" destOrd="0" presId="urn:microsoft.com/office/officeart/2005/8/layout/vList6"/>
    <dgm:cxn modelId="{0147AC5E-0027-4CF2-A31A-FE28C2F1B161}" type="presParOf" srcId="{4322D128-8A09-4F35-914E-44CE5F3B164A}" destId="{14A9E4A6-835D-47E5-8B85-5B3216871B04}" srcOrd="3" destOrd="0" presId="urn:microsoft.com/office/officeart/2005/8/layout/vList6"/>
    <dgm:cxn modelId="{97C01915-64A9-44C6-978E-857221B3E918}" type="presParOf" srcId="{4322D128-8A09-4F35-914E-44CE5F3B164A}" destId="{7EDA71E2-0BAD-4ECF-927C-C1A2CD602A2E}" srcOrd="4" destOrd="0" presId="urn:microsoft.com/office/officeart/2005/8/layout/vList6"/>
    <dgm:cxn modelId="{D34B92C3-3E55-48FA-89F6-AECF6CDF7C6F}" type="presParOf" srcId="{7EDA71E2-0BAD-4ECF-927C-C1A2CD602A2E}" destId="{BE681B08-3153-4900-B184-B8637C30F2AF}" srcOrd="0" destOrd="0" presId="urn:microsoft.com/office/officeart/2005/8/layout/vList6"/>
    <dgm:cxn modelId="{B9E5D575-2719-454F-9E33-4EE086294BB5}" type="presParOf" srcId="{7EDA71E2-0BAD-4ECF-927C-C1A2CD602A2E}" destId="{2F48B50E-83F7-4EE7-809B-2974D7C33C3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91270A-1AE8-481F-9A17-3F02473DA211}" type="doc">
      <dgm:prSet loTypeId="urn:microsoft.com/office/officeart/2005/8/layout/radial5" loCatId="cycle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AB9AD2B-E2D2-4778-B999-2DDE0B4DD220}">
      <dgm:prSet phldrT="[Текст]"/>
      <dgm:spPr/>
      <dgm:t>
        <a:bodyPr/>
        <a:lstStyle/>
        <a:p>
          <a:r>
            <a:rPr lang="uk-U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Викладач </a:t>
          </a:r>
          <a:endParaRPr lang="ru-RU" dirty="0"/>
        </a:p>
      </dgm:t>
    </dgm:pt>
    <dgm:pt modelId="{9BA9FE33-A605-4CCE-A636-AD6879F7DF49}" type="parTrans" cxnId="{F46D27E2-4842-49E5-BBC0-A9CFB3C2EC47}">
      <dgm:prSet/>
      <dgm:spPr/>
      <dgm:t>
        <a:bodyPr/>
        <a:lstStyle/>
        <a:p>
          <a:endParaRPr lang="ru-RU"/>
        </a:p>
      </dgm:t>
    </dgm:pt>
    <dgm:pt modelId="{6DD98FC5-6BCC-44C2-BD40-1C96EB3619FC}" type="sibTrans" cxnId="{F46D27E2-4842-49E5-BBC0-A9CFB3C2EC47}">
      <dgm:prSet/>
      <dgm:spPr/>
      <dgm:t>
        <a:bodyPr/>
        <a:lstStyle/>
        <a:p>
          <a:endParaRPr lang="ru-RU"/>
        </a:p>
      </dgm:t>
    </dgm:pt>
    <dgm:pt modelId="{056F3363-27D4-4658-B00D-6D058BEB28D6}">
      <dgm:prSet phldrT="[Текст]" custT="1"/>
      <dgm:spPr/>
      <dgm:t>
        <a:bodyPr/>
        <a:lstStyle/>
        <a:p>
          <a:r>
            <a:rPr lang="uk-UA" sz="1400" b="1" noProof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Визначає зміст матеріалу та  конструює систему завдань, що вимагають активної пізнавальної діяльності</a:t>
          </a:r>
          <a:endParaRPr lang="ru-RU" sz="1400" dirty="0"/>
        </a:p>
      </dgm:t>
    </dgm:pt>
    <dgm:pt modelId="{256C6D0F-F7D1-4E5B-8B94-E23DEEEF094A}" type="parTrans" cxnId="{4028C33A-D030-4301-90AA-B9BCAA063B30}">
      <dgm:prSet/>
      <dgm:spPr/>
      <dgm:t>
        <a:bodyPr/>
        <a:lstStyle/>
        <a:p>
          <a:endParaRPr lang="ru-RU"/>
        </a:p>
      </dgm:t>
    </dgm:pt>
    <dgm:pt modelId="{D7345DAF-212D-48A0-B7C8-8317DB13E6D2}" type="sibTrans" cxnId="{4028C33A-D030-4301-90AA-B9BCAA063B30}">
      <dgm:prSet/>
      <dgm:spPr/>
      <dgm:t>
        <a:bodyPr/>
        <a:lstStyle/>
        <a:p>
          <a:endParaRPr lang="ru-RU"/>
        </a:p>
      </dgm:t>
    </dgm:pt>
    <dgm:pt modelId="{8405C6BF-3B4E-4722-A9E1-17529D3C889D}">
      <dgm:prSet phldrT="[Текст]" custT="1"/>
      <dgm:spPr/>
      <dgm:t>
        <a:bodyPr/>
        <a:lstStyle/>
        <a:p>
          <a:r>
            <a:rPr lang="uk-UA" sz="1400" b="1" noProof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Забезпечує демократичний тип спілкування як умову формування життєвих </a:t>
          </a:r>
          <a:r>
            <a:rPr lang="uk-UA" sz="1400" b="1" noProof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компетентностей</a:t>
          </a:r>
          <a:r>
            <a:rPr lang="uk-UA" sz="1400" b="1" noProof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учнів</a:t>
          </a:r>
          <a:endParaRPr lang="ru-RU" sz="1400" dirty="0">
            <a:solidFill>
              <a:schemeClr val="bg1"/>
            </a:solidFill>
          </a:endParaRPr>
        </a:p>
      </dgm:t>
    </dgm:pt>
    <dgm:pt modelId="{C0343AC7-B2A7-4B68-89D3-96B17AB5E6C0}" type="parTrans" cxnId="{36234705-84F1-454A-BCF3-176CB0F07518}">
      <dgm:prSet/>
      <dgm:spPr/>
      <dgm:t>
        <a:bodyPr/>
        <a:lstStyle/>
        <a:p>
          <a:endParaRPr lang="ru-RU"/>
        </a:p>
      </dgm:t>
    </dgm:pt>
    <dgm:pt modelId="{F7184B79-7B9B-4EA8-9BEA-8A0DDF715BB3}" type="sibTrans" cxnId="{36234705-84F1-454A-BCF3-176CB0F07518}">
      <dgm:prSet/>
      <dgm:spPr/>
      <dgm:t>
        <a:bodyPr/>
        <a:lstStyle/>
        <a:p>
          <a:endParaRPr lang="ru-RU"/>
        </a:p>
      </dgm:t>
    </dgm:pt>
    <dgm:pt modelId="{3A6511F3-FA5F-4E3D-AF28-A8F88ACD774F}">
      <dgm:prSet phldrT="[Текст]" custT="1"/>
      <dgm:spPr/>
      <dgm:t>
        <a:bodyPr/>
        <a:lstStyle/>
        <a:p>
          <a:r>
            <a:rPr lang="uk-UA" sz="1400" b="1" noProof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Підбирає інноваційні методи навчання,  спрямовані  на мотивацію та активізацію розумової діяльності учнів</a:t>
          </a:r>
          <a:endParaRPr lang="ru-RU" sz="1400" dirty="0">
            <a:solidFill>
              <a:schemeClr val="bg1"/>
            </a:solidFill>
          </a:endParaRPr>
        </a:p>
      </dgm:t>
    </dgm:pt>
    <dgm:pt modelId="{DD3CBF5D-EFE8-4EDD-846E-D175DAC0C61E}" type="parTrans" cxnId="{6B37020F-4DCA-40D5-AB61-ED57E8CB4AD3}">
      <dgm:prSet/>
      <dgm:spPr/>
      <dgm:t>
        <a:bodyPr/>
        <a:lstStyle/>
        <a:p>
          <a:endParaRPr lang="ru-RU"/>
        </a:p>
      </dgm:t>
    </dgm:pt>
    <dgm:pt modelId="{24B030FD-12E6-43FA-85F1-780CEBD54730}" type="sibTrans" cxnId="{6B37020F-4DCA-40D5-AB61-ED57E8CB4AD3}">
      <dgm:prSet/>
      <dgm:spPr/>
      <dgm:t>
        <a:bodyPr/>
        <a:lstStyle/>
        <a:p>
          <a:endParaRPr lang="ru-RU"/>
        </a:p>
      </dgm:t>
    </dgm:pt>
    <dgm:pt modelId="{E4427E1A-DEDE-40D6-9AB8-EACB6367A385}">
      <dgm:prSet custT="1"/>
      <dgm:spPr/>
      <dgm:t>
        <a:bodyPr/>
        <a:lstStyle/>
        <a:p>
          <a:r>
            <a:rPr lang="uk-UA" sz="1400" b="1" dirty="0" smtClean="0"/>
            <a:t>Сприяє відкритому доступу учнів до використання ІКТ</a:t>
          </a:r>
          <a:endParaRPr lang="ru-RU" sz="1400" b="1" dirty="0"/>
        </a:p>
      </dgm:t>
    </dgm:pt>
    <dgm:pt modelId="{2F74DFDF-8F6C-4019-A9D5-AA941ADD7BDE}" type="parTrans" cxnId="{0A8A1F07-3BE9-4A23-B529-45CA7E7F4C3D}">
      <dgm:prSet/>
      <dgm:spPr/>
      <dgm:t>
        <a:bodyPr/>
        <a:lstStyle/>
        <a:p>
          <a:endParaRPr lang="ru-RU"/>
        </a:p>
      </dgm:t>
    </dgm:pt>
    <dgm:pt modelId="{244A19A6-4DF2-4B8E-A2C2-4FFACAAA8F5D}" type="sibTrans" cxnId="{0A8A1F07-3BE9-4A23-B529-45CA7E7F4C3D}">
      <dgm:prSet/>
      <dgm:spPr/>
      <dgm:t>
        <a:bodyPr/>
        <a:lstStyle/>
        <a:p>
          <a:endParaRPr lang="ru-RU"/>
        </a:p>
      </dgm:t>
    </dgm:pt>
    <dgm:pt modelId="{41500FBA-FF27-4011-B695-EE4086D33B68}" type="pres">
      <dgm:prSet presAssocID="{0D91270A-1AE8-481F-9A17-3F02473DA21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DB7896-1A0F-4810-9A44-EB4B84477776}" type="pres">
      <dgm:prSet presAssocID="{2AB9AD2B-E2D2-4778-B999-2DDE0B4DD220}" presName="centerShape" presStyleLbl="node0" presStyleIdx="0" presStyleCnt="1" custScaleX="116232" custScaleY="106733"/>
      <dgm:spPr/>
      <dgm:t>
        <a:bodyPr/>
        <a:lstStyle/>
        <a:p>
          <a:endParaRPr lang="ru-RU"/>
        </a:p>
      </dgm:t>
    </dgm:pt>
    <dgm:pt modelId="{3C90720B-D916-4100-B43F-33FD4D062061}" type="pres">
      <dgm:prSet presAssocID="{256C6D0F-F7D1-4E5B-8B94-E23DEEEF094A}" presName="parTrans" presStyleLbl="sibTrans2D1" presStyleIdx="0" presStyleCnt="4"/>
      <dgm:spPr/>
      <dgm:t>
        <a:bodyPr/>
        <a:lstStyle/>
        <a:p>
          <a:endParaRPr lang="ru-RU"/>
        </a:p>
      </dgm:t>
    </dgm:pt>
    <dgm:pt modelId="{FEB75C09-5151-4C07-BD4C-3F44DEA90F5B}" type="pres">
      <dgm:prSet presAssocID="{256C6D0F-F7D1-4E5B-8B94-E23DEEEF094A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5A55EE06-C728-4E9D-A5C6-E98DD73DEC4B}" type="pres">
      <dgm:prSet presAssocID="{056F3363-27D4-4658-B00D-6D058BEB28D6}" presName="node" presStyleLbl="node1" presStyleIdx="0" presStyleCnt="4" custScaleX="174674" custScaleY="103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533DC-3CC1-4C1C-B340-274EE3264A71}" type="pres">
      <dgm:prSet presAssocID="{2F74DFDF-8F6C-4019-A9D5-AA941ADD7BDE}" presName="parTrans" presStyleLbl="sibTrans2D1" presStyleIdx="1" presStyleCnt="4"/>
      <dgm:spPr/>
      <dgm:t>
        <a:bodyPr/>
        <a:lstStyle/>
        <a:p>
          <a:endParaRPr lang="ru-RU"/>
        </a:p>
      </dgm:t>
    </dgm:pt>
    <dgm:pt modelId="{3F0C8822-C9EB-4E18-B67D-B49490F2F6F3}" type="pres">
      <dgm:prSet presAssocID="{2F74DFDF-8F6C-4019-A9D5-AA941ADD7BDE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6A77E761-FF61-4B56-8C03-CC9A3B8C0ACD}" type="pres">
      <dgm:prSet presAssocID="{E4427E1A-DEDE-40D6-9AB8-EACB6367A385}" presName="node" presStyleLbl="node1" presStyleIdx="1" presStyleCnt="4" custScaleX="112799" custScaleY="156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3569E3-DF8F-4C3E-8781-9A386DEB1CE6}" type="pres">
      <dgm:prSet presAssocID="{C0343AC7-B2A7-4B68-89D3-96B17AB5E6C0}" presName="parTrans" presStyleLbl="sibTrans2D1" presStyleIdx="2" presStyleCnt="4"/>
      <dgm:spPr/>
      <dgm:t>
        <a:bodyPr/>
        <a:lstStyle/>
        <a:p>
          <a:endParaRPr lang="ru-RU"/>
        </a:p>
      </dgm:t>
    </dgm:pt>
    <dgm:pt modelId="{00DFFED0-83D2-4431-ABCB-58919335311C}" type="pres">
      <dgm:prSet presAssocID="{C0343AC7-B2A7-4B68-89D3-96B17AB5E6C0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362BE2B6-C5ED-450E-9C1A-A149D742E7B0}" type="pres">
      <dgm:prSet presAssocID="{8405C6BF-3B4E-4722-A9E1-17529D3C889D}" presName="node" presStyleLbl="node1" presStyleIdx="2" presStyleCnt="4" custScaleX="165849" custRadScaleRad="95318" custRadScaleInc="-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977036-0B63-468D-B695-B42622175893}" type="pres">
      <dgm:prSet presAssocID="{DD3CBF5D-EFE8-4EDD-846E-D175DAC0C61E}" presName="parTrans" presStyleLbl="sibTrans2D1" presStyleIdx="3" presStyleCnt="4"/>
      <dgm:spPr/>
      <dgm:t>
        <a:bodyPr/>
        <a:lstStyle/>
        <a:p>
          <a:endParaRPr lang="ru-RU"/>
        </a:p>
      </dgm:t>
    </dgm:pt>
    <dgm:pt modelId="{87006A3F-2B24-4871-B731-B83776C6F349}" type="pres">
      <dgm:prSet presAssocID="{DD3CBF5D-EFE8-4EDD-846E-D175DAC0C61E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54AB0E92-AA5F-4CA9-ACBC-0D8EC925E491}" type="pres">
      <dgm:prSet presAssocID="{3A6511F3-FA5F-4E3D-AF28-A8F88ACD774F}" presName="node" presStyleLbl="node1" presStyleIdx="3" presStyleCnt="4" custScaleX="114785" custScaleY="160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234705-84F1-454A-BCF3-176CB0F07518}" srcId="{2AB9AD2B-E2D2-4778-B999-2DDE0B4DD220}" destId="{8405C6BF-3B4E-4722-A9E1-17529D3C889D}" srcOrd="2" destOrd="0" parTransId="{C0343AC7-B2A7-4B68-89D3-96B17AB5E6C0}" sibTransId="{F7184B79-7B9B-4EA8-9BEA-8A0DDF715BB3}"/>
    <dgm:cxn modelId="{587C7F77-72E8-4B86-A6B3-41DF738DD901}" type="presOf" srcId="{C0343AC7-B2A7-4B68-89D3-96B17AB5E6C0}" destId="{00DFFED0-83D2-4431-ABCB-58919335311C}" srcOrd="1" destOrd="0" presId="urn:microsoft.com/office/officeart/2005/8/layout/radial5"/>
    <dgm:cxn modelId="{4028C33A-D030-4301-90AA-B9BCAA063B30}" srcId="{2AB9AD2B-E2D2-4778-B999-2DDE0B4DD220}" destId="{056F3363-27D4-4658-B00D-6D058BEB28D6}" srcOrd="0" destOrd="0" parTransId="{256C6D0F-F7D1-4E5B-8B94-E23DEEEF094A}" sibTransId="{D7345DAF-212D-48A0-B7C8-8317DB13E6D2}"/>
    <dgm:cxn modelId="{16802FED-C8A3-4985-BBA4-EAB0FC51CE67}" type="presOf" srcId="{DD3CBF5D-EFE8-4EDD-846E-D175DAC0C61E}" destId="{87977036-0B63-468D-B695-B42622175893}" srcOrd="0" destOrd="0" presId="urn:microsoft.com/office/officeart/2005/8/layout/radial5"/>
    <dgm:cxn modelId="{677FDDF8-8D63-456C-882A-21C889B92D29}" type="presOf" srcId="{2F74DFDF-8F6C-4019-A9D5-AA941ADD7BDE}" destId="{004533DC-3CC1-4C1C-B340-274EE3264A71}" srcOrd="0" destOrd="0" presId="urn:microsoft.com/office/officeart/2005/8/layout/radial5"/>
    <dgm:cxn modelId="{F46D27E2-4842-49E5-BBC0-A9CFB3C2EC47}" srcId="{0D91270A-1AE8-481F-9A17-3F02473DA211}" destId="{2AB9AD2B-E2D2-4778-B999-2DDE0B4DD220}" srcOrd="0" destOrd="0" parTransId="{9BA9FE33-A605-4CCE-A636-AD6879F7DF49}" sibTransId="{6DD98FC5-6BCC-44C2-BD40-1C96EB3619FC}"/>
    <dgm:cxn modelId="{611B302E-959A-4444-AFC0-AA2D68A6840F}" type="presOf" srcId="{2AB9AD2B-E2D2-4778-B999-2DDE0B4DD220}" destId="{37DB7896-1A0F-4810-9A44-EB4B84477776}" srcOrd="0" destOrd="0" presId="urn:microsoft.com/office/officeart/2005/8/layout/radial5"/>
    <dgm:cxn modelId="{6B37020F-4DCA-40D5-AB61-ED57E8CB4AD3}" srcId="{2AB9AD2B-E2D2-4778-B999-2DDE0B4DD220}" destId="{3A6511F3-FA5F-4E3D-AF28-A8F88ACD774F}" srcOrd="3" destOrd="0" parTransId="{DD3CBF5D-EFE8-4EDD-846E-D175DAC0C61E}" sibTransId="{24B030FD-12E6-43FA-85F1-780CEBD54730}"/>
    <dgm:cxn modelId="{C4749EC1-BF09-47FA-ADBE-56A1DC4D8DAF}" type="presOf" srcId="{056F3363-27D4-4658-B00D-6D058BEB28D6}" destId="{5A55EE06-C728-4E9D-A5C6-E98DD73DEC4B}" srcOrd="0" destOrd="0" presId="urn:microsoft.com/office/officeart/2005/8/layout/radial5"/>
    <dgm:cxn modelId="{841A4EE5-9063-46AC-AAC1-D46A16BC9C5F}" type="presOf" srcId="{256C6D0F-F7D1-4E5B-8B94-E23DEEEF094A}" destId="{FEB75C09-5151-4C07-BD4C-3F44DEA90F5B}" srcOrd="1" destOrd="0" presId="urn:microsoft.com/office/officeart/2005/8/layout/radial5"/>
    <dgm:cxn modelId="{C6761CA2-F556-4431-AC60-7848A067E02F}" type="presOf" srcId="{DD3CBF5D-EFE8-4EDD-846E-D175DAC0C61E}" destId="{87006A3F-2B24-4871-B731-B83776C6F349}" srcOrd="1" destOrd="0" presId="urn:microsoft.com/office/officeart/2005/8/layout/radial5"/>
    <dgm:cxn modelId="{AA5DFA0A-4C90-4C5D-BD49-361516DEFE10}" type="presOf" srcId="{E4427E1A-DEDE-40D6-9AB8-EACB6367A385}" destId="{6A77E761-FF61-4B56-8C03-CC9A3B8C0ACD}" srcOrd="0" destOrd="0" presId="urn:microsoft.com/office/officeart/2005/8/layout/radial5"/>
    <dgm:cxn modelId="{2FEFA046-F7CA-47DC-ACE4-7C681606FD17}" type="presOf" srcId="{8405C6BF-3B4E-4722-A9E1-17529D3C889D}" destId="{362BE2B6-C5ED-450E-9C1A-A149D742E7B0}" srcOrd="0" destOrd="0" presId="urn:microsoft.com/office/officeart/2005/8/layout/radial5"/>
    <dgm:cxn modelId="{97A19952-E8C6-4DB0-840C-1C290D59DAF1}" type="presOf" srcId="{2F74DFDF-8F6C-4019-A9D5-AA941ADD7BDE}" destId="{3F0C8822-C9EB-4E18-B67D-B49490F2F6F3}" srcOrd="1" destOrd="0" presId="urn:microsoft.com/office/officeart/2005/8/layout/radial5"/>
    <dgm:cxn modelId="{0A8A1F07-3BE9-4A23-B529-45CA7E7F4C3D}" srcId="{2AB9AD2B-E2D2-4778-B999-2DDE0B4DD220}" destId="{E4427E1A-DEDE-40D6-9AB8-EACB6367A385}" srcOrd="1" destOrd="0" parTransId="{2F74DFDF-8F6C-4019-A9D5-AA941ADD7BDE}" sibTransId="{244A19A6-4DF2-4B8E-A2C2-4FFACAAA8F5D}"/>
    <dgm:cxn modelId="{5A43986B-87D5-4741-8056-61099AF0E665}" type="presOf" srcId="{C0343AC7-B2A7-4B68-89D3-96B17AB5E6C0}" destId="{F63569E3-DF8F-4C3E-8781-9A386DEB1CE6}" srcOrd="0" destOrd="0" presId="urn:microsoft.com/office/officeart/2005/8/layout/radial5"/>
    <dgm:cxn modelId="{F4E1D0D9-2BFF-41B3-AA44-E305CB7C9988}" type="presOf" srcId="{0D91270A-1AE8-481F-9A17-3F02473DA211}" destId="{41500FBA-FF27-4011-B695-EE4086D33B68}" srcOrd="0" destOrd="0" presId="urn:microsoft.com/office/officeart/2005/8/layout/radial5"/>
    <dgm:cxn modelId="{34DA4F56-0A64-489C-829A-B9CC8D09D4B7}" type="presOf" srcId="{3A6511F3-FA5F-4E3D-AF28-A8F88ACD774F}" destId="{54AB0E92-AA5F-4CA9-ACBC-0D8EC925E491}" srcOrd="0" destOrd="0" presId="urn:microsoft.com/office/officeart/2005/8/layout/radial5"/>
    <dgm:cxn modelId="{38B509D5-D629-4D19-B952-B7F2DBBBAE4E}" type="presOf" srcId="{256C6D0F-F7D1-4E5B-8B94-E23DEEEF094A}" destId="{3C90720B-D916-4100-B43F-33FD4D062061}" srcOrd="0" destOrd="0" presId="urn:microsoft.com/office/officeart/2005/8/layout/radial5"/>
    <dgm:cxn modelId="{3D6E4BE0-B347-4AC0-BD3C-FB7153E54EDA}" type="presParOf" srcId="{41500FBA-FF27-4011-B695-EE4086D33B68}" destId="{37DB7896-1A0F-4810-9A44-EB4B84477776}" srcOrd="0" destOrd="0" presId="urn:microsoft.com/office/officeart/2005/8/layout/radial5"/>
    <dgm:cxn modelId="{61F2E230-6A99-41BF-AE9E-15E6E845AEB5}" type="presParOf" srcId="{41500FBA-FF27-4011-B695-EE4086D33B68}" destId="{3C90720B-D916-4100-B43F-33FD4D062061}" srcOrd="1" destOrd="0" presId="urn:microsoft.com/office/officeart/2005/8/layout/radial5"/>
    <dgm:cxn modelId="{5DD79626-61B8-4C85-9BC6-F13E4873A560}" type="presParOf" srcId="{3C90720B-D916-4100-B43F-33FD4D062061}" destId="{FEB75C09-5151-4C07-BD4C-3F44DEA90F5B}" srcOrd="0" destOrd="0" presId="urn:microsoft.com/office/officeart/2005/8/layout/radial5"/>
    <dgm:cxn modelId="{7AD3449D-3BA6-4196-8C20-7929E2E335E1}" type="presParOf" srcId="{41500FBA-FF27-4011-B695-EE4086D33B68}" destId="{5A55EE06-C728-4E9D-A5C6-E98DD73DEC4B}" srcOrd="2" destOrd="0" presId="urn:microsoft.com/office/officeart/2005/8/layout/radial5"/>
    <dgm:cxn modelId="{5FB7B26B-0B4E-4419-AB00-33157138AC97}" type="presParOf" srcId="{41500FBA-FF27-4011-B695-EE4086D33B68}" destId="{004533DC-3CC1-4C1C-B340-274EE3264A71}" srcOrd="3" destOrd="0" presId="urn:microsoft.com/office/officeart/2005/8/layout/radial5"/>
    <dgm:cxn modelId="{CFA32879-B1A0-4D64-A355-764B946443F9}" type="presParOf" srcId="{004533DC-3CC1-4C1C-B340-274EE3264A71}" destId="{3F0C8822-C9EB-4E18-B67D-B49490F2F6F3}" srcOrd="0" destOrd="0" presId="urn:microsoft.com/office/officeart/2005/8/layout/radial5"/>
    <dgm:cxn modelId="{768609A3-6222-41A7-B6D7-6547E70BACF2}" type="presParOf" srcId="{41500FBA-FF27-4011-B695-EE4086D33B68}" destId="{6A77E761-FF61-4B56-8C03-CC9A3B8C0ACD}" srcOrd="4" destOrd="0" presId="urn:microsoft.com/office/officeart/2005/8/layout/radial5"/>
    <dgm:cxn modelId="{27B64736-9A6F-437C-8DBF-3CCF38F30AF5}" type="presParOf" srcId="{41500FBA-FF27-4011-B695-EE4086D33B68}" destId="{F63569E3-DF8F-4C3E-8781-9A386DEB1CE6}" srcOrd="5" destOrd="0" presId="urn:microsoft.com/office/officeart/2005/8/layout/radial5"/>
    <dgm:cxn modelId="{DBDBB9E5-2BA6-43E8-8B60-C7AE3DAFC018}" type="presParOf" srcId="{F63569E3-DF8F-4C3E-8781-9A386DEB1CE6}" destId="{00DFFED0-83D2-4431-ABCB-58919335311C}" srcOrd="0" destOrd="0" presId="urn:microsoft.com/office/officeart/2005/8/layout/radial5"/>
    <dgm:cxn modelId="{C1BFAA8F-D6F4-4C9A-A618-E4D91802EE8D}" type="presParOf" srcId="{41500FBA-FF27-4011-B695-EE4086D33B68}" destId="{362BE2B6-C5ED-450E-9C1A-A149D742E7B0}" srcOrd="6" destOrd="0" presId="urn:microsoft.com/office/officeart/2005/8/layout/radial5"/>
    <dgm:cxn modelId="{3D664F27-75FA-4156-BBC7-C1CDDBD7E13F}" type="presParOf" srcId="{41500FBA-FF27-4011-B695-EE4086D33B68}" destId="{87977036-0B63-468D-B695-B42622175893}" srcOrd="7" destOrd="0" presId="urn:microsoft.com/office/officeart/2005/8/layout/radial5"/>
    <dgm:cxn modelId="{256148B0-7A21-4B05-807C-3FD092FD2C68}" type="presParOf" srcId="{87977036-0B63-468D-B695-B42622175893}" destId="{87006A3F-2B24-4871-B731-B83776C6F349}" srcOrd="0" destOrd="0" presId="urn:microsoft.com/office/officeart/2005/8/layout/radial5"/>
    <dgm:cxn modelId="{0668DEE1-C28F-4BCD-828D-B7426DB3B5C5}" type="presParOf" srcId="{41500FBA-FF27-4011-B695-EE4086D33B68}" destId="{54AB0E92-AA5F-4CA9-ACBC-0D8EC925E491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8C56C-CAB6-4CCF-A7EC-358039B0E6CE}">
      <dsp:nvSpPr>
        <dsp:cNvPr id="0" name=""/>
        <dsp:cNvSpPr/>
      </dsp:nvSpPr>
      <dsp:spPr>
        <a:xfrm>
          <a:off x="1714961" y="172"/>
          <a:ext cx="7139180" cy="12247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b="1" i="1" kern="1200" dirty="0" smtClean="0">
              <a:solidFill>
                <a:srgbClr val="6600CC"/>
              </a:solidFill>
              <a:latin typeface="Monotype Corsiva" pitchFamily="66" charset="0"/>
            </a:rPr>
            <a:t>Вища повна, Кіровоградський державний педагогічний інститут </a:t>
          </a:r>
          <a:r>
            <a:rPr lang="uk-UA" sz="1500" b="1" i="1" kern="1200" dirty="0" err="1" smtClean="0">
              <a:solidFill>
                <a:srgbClr val="6600CC"/>
              </a:solidFill>
              <a:latin typeface="Monotype Corsiva" pitchFamily="66" charset="0"/>
            </a:rPr>
            <a:t>ім.О.С.Пушкіна</a:t>
          </a:r>
          <a:r>
            <a:rPr lang="uk-UA" sz="1500" b="1" i="1" kern="1200" dirty="0" smtClean="0">
              <a:solidFill>
                <a:srgbClr val="6600CC"/>
              </a:solidFill>
              <a:latin typeface="Monotype Corsiva" pitchFamily="66" charset="0"/>
            </a:rPr>
            <a:t>, 1987 р.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b="1" kern="1200" dirty="0" smtClean="0">
              <a:solidFill>
                <a:srgbClr val="6600CC"/>
              </a:solidFill>
              <a:latin typeface="Monotype Corsiva" pitchFamily="66" charset="0"/>
            </a:rPr>
            <a:t>Вчитель  математики та фізики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b="1" kern="1200" dirty="0" smtClean="0">
              <a:solidFill>
                <a:srgbClr val="6600CC"/>
              </a:solidFill>
              <a:latin typeface="Monotype Corsiva" pitchFamily="66" charset="0"/>
            </a:rPr>
            <a:t>24 роки, з них  14  в даному навчальному  закладі</a:t>
          </a:r>
          <a:endParaRPr lang="ru-RU" sz="1500" kern="1200" dirty="0"/>
        </a:p>
      </dsp:txBody>
      <dsp:txXfrm>
        <a:off x="1714961" y="153268"/>
        <a:ext cx="6679891" cy="918579"/>
      </dsp:txXfrm>
    </dsp:sp>
    <dsp:sp modelId="{A857E40F-1FEF-4991-AFC9-147D73EEA219}">
      <dsp:nvSpPr>
        <dsp:cNvPr id="0" name=""/>
        <dsp:cNvSpPr/>
      </dsp:nvSpPr>
      <dsp:spPr>
        <a:xfrm>
          <a:off x="4137" y="172"/>
          <a:ext cx="1710823" cy="122477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Освіта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 фахом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Стаж</a:t>
          </a:r>
          <a:endParaRPr lang="ru-RU" sz="2400" b="1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925" y="59960"/>
        <a:ext cx="1591247" cy="1105195"/>
      </dsp:txXfrm>
    </dsp:sp>
    <dsp:sp modelId="{71AFD55B-CBD7-45E0-B68F-C5653D423F6D}">
      <dsp:nvSpPr>
        <dsp:cNvPr id="0" name=""/>
        <dsp:cNvSpPr/>
      </dsp:nvSpPr>
      <dsp:spPr>
        <a:xfrm>
          <a:off x="1847421" y="1347420"/>
          <a:ext cx="7002220" cy="173823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1622542"/>
            <a:satOff val="-11507"/>
            <a:lumOff val="-654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622542"/>
              <a:satOff val="-11507"/>
              <a:lumOff val="-654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Всередині нас криються потенційно творчі можливості, і ми повинні працювати щосили, щоб розкрити цей потенціал</a:t>
          </a:r>
          <a:endParaRPr lang="ru-RU" sz="2400" b="1" kern="1200" dirty="0">
            <a:solidFill>
              <a:schemeClr val="tx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i="1" kern="1200" dirty="0" smtClean="0">
              <a:solidFill>
                <a:schemeClr val="tx1">
                  <a:lumMod val="75000"/>
                </a:schemeClr>
              </a:solidFill>
            </a:rPr>
            <a:t>Мартін Лютер Кінг</a:t>
          </a:r>
          <a:endParaRPr lang="ru-RU" sz="1700" i="1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1847421" y="1564699"/>
        <a:ext cx="6350383" cy="1303673"/>
      </dsp:txXfrm>
    </dsp:sp>
    <dsp:sp modelId="{36805E64-E0FA-40C8-8713-5B99E1AB489F}">
      <dsp:nvSpPr>
        <dsp:cNvPr id="0" name=""/>
        <dsp:cNvSpPr/>
      </dsp:nvSpPr>
      <dsp:spPr>
        <a:xfrm>
          <a:off x="8637" y="1604151"/>
          <a:ext cx="1838783" cy="1224771"/>
        </a:xfrm>
        <a:prstGeom prst="roundRect">
          <a:avLst/>
        </a:prstGeom>
        <a:gradFill rotWithShape="0">
          <a:gsLst>
            <a:gs pos="0">
              <a:schemeClr val="accent5">
                <a:hueOff val="1628512"/>
                <a:satOff val="5598"/>
                <a:lumOff val="-26863"/>
                <a:alphaOff val="0"/>
                <a:shade val="51000"/>
                <a:satMod val="130000"/>
              </a:schemeClr>
            </a:gs>
            <a:gs pos="80000">
              <a:schemeClr val="accent5">
                <a:hueOff val="1628512"/>
                <a:satOff val="5598"/>
                <a:lumOff val="-26863"/>
                <a:alphaOff val="0"/>
                <a:shade val="93000"/>
                <a:satMod val="130000"/>
              </a:schemeClr>
            </a:gs>
            <a:gs pos="100000">
              <a:schemeClr val="accent5">
                <a:hueOff val="1628512"/>
                <a:satOff val="5598"/>
                <a:lumOff val="-268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Педагогічне кредо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425" y="1663939"/>
        <a:ext cx="1719207" cy="1105195"/>
      </dsp:txXfrm>
    </dsp:sp>
    <dsp:sp modelId="{2F48B50E-83F7-4EE7-809B-2974D7C33C3B}">
      <dsp:nvSpPr>
        <dsp:cNvPr id="0" name=""/>
        <dsp:cNvSpPr/>
      </dsp:nvSpPr>
      <dsp:spPr>
        <a:xfrm>
          <a:off x="1785538" y="3208129"/>
          <a:ext cx="7068410" cy="30782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3245083"/>
            <a:satOff val="-23015"/>
            <a:lumOff val="-13095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3245083"/>
              <a:satOff val="-23015"/>
              <a:lumOff val="-1309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>
              <a:solidFill>
                <a:srgbClr val="511179"/>
              </a:solidFill>
            </a:rPr>
            <a:t> </a:t>
          </a:r>
          <a:r>
            <a:rPr lang="uk-UA" sz="1600" b="1" kern="1200" dirty="0" smtClean="0">
              <a:solidFill>
                <a:srgbClr val="511179"/>
              </a:solidFill>
            </a:rPr>
            <a:t>2012 </a:t>
          </a:r>
          <a:r>
            <a:rPr lang="uk-UA" sz="1600" b="1" kern="1200" dirty="0" smtClean="0">
              <a:solidFill>
                <a:srgbClr val="511179"/>
              </a:solidFill>
            </a:rPr>
            <a:t>р.- </a:t>
          </a:r>
          <a:r>
            <a:rPr lang="uk-UA" sz="1600" b="1" kern="1200" dirty="0" smtClean="0">
              <a:solidFill>
                <a:srgbClr val="511179"/>
              </a:solidFill>
            </a:rPr>
            <a:t> встановлено  </a:t>
          </a:r>
          <a:r>
            <a:rPr lang="uk-UA" sz="1600" b="1" kern="1200" dirty="0" smtClean="0">
              <a:solidFill>
                <a:srgbClr val="511179"/>
              </a:solidFill>
            </a:rPr>
            <a:t>кваліфікаційну категорію “</a:t>
          </a:r>
          <a:r>
            <a:rPr lang="uk-UA" sz="1600" b="1" kern="1200" dirty="0" smtClean="0">
              <a:solidFill>
                <a:srgbClr val="511179"/>
              </a:solidFill>
            </a:rPr>
            <a:t>спеціаліст вищої </a:t>
          </a:r>
          <a:r>
            <a:rPr lang="uk-UA" sz="1600" b="1" kern="1200" dirty="0" smtClean="0">
              <a:solidFill>
                <a:srgbClr val="511179"/>
              </a:solidFill>
            </a:rPr>
            <a:t>категорії”;</a:t>
          </a:r>
          <a:endParaRPr lang="ru-RU" sz="1600" b="1" kern="1200" dirty="0">
            <a:solidFill>
              <a:srgbClr val="511179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>
              <a:solidFill>
                <a:srgbClr val="511179"/>
              </a:solidFill>
            </a:rPr>
            <a:t> 2010 р.- навчання за програмою </a:t>
          </a:r>
          <a:r>
            <a:rPr lang="en-US" sz="1600" b="1" kern="1200" dirty="0" smtClean="0">
              <a:solidFill>
                <a:srgbClr val="511179"/>
              </a:solidFill>
            </a:rPr>
            <a:t>Intel</a:t>
          </a:r>
          <a:r>
            <a:rPr lang="uk-UA" sz="1600" b="1" kern="1200" dirty="0" smtClean="0">
              <a:solidFill>
                <a:srgbClr val="511179"/>
              </a:solidFill>
            </a:rPr>
            <a:t> </a:t>
          </a:r>
          <a:r>
            <a:rPr lang="uk-UA" sz="1600" b="1" kern="1200" dirty="0" err="1" smtClean="0">
              <a:solidFill>
                <a:srgbClr val="511179"/>
              </a:solidFill>
            </a:rPr>
            <a:t>“Навчання</a:t>
          </a:r>
          <a:r>
            <a:rPr lang="uk-UA" sz="1600" b="1" kern="1200" dirty="0" smtClean="0">
              <a:solidFill>
                <a:srgbClr val="511179"/>
              </a:solidFill>
            </a:rPr>
            <a:t> для </a:t>
          </a:r>
          <a:r>
            <a:rPr lang="uk-UA" sz="1600" b="1" kern="1200" dirty="0" err="1" smtClean="0">
              <a:solidFill>
                <a:srgbClr val="511179"/>
              </a:solidFill>
            </a:rPr>
            <a:t>майбутнього”</a:t>
          </a:r>
          <a:r>
            <a:rPr lang="uk-UA" sz="1600" b="1" kern="1200" dirty="0" smtClean="0">
              <a:solidFill>
                <a:srgbClr val="511179"/>
              </a:solidFill>
            </a:rPr>
            <a:t>;</a:t>
          </a:r>
          <a:endParaRPr lang="ru-RU" sz="1600" b="1" kern="1200" dirty="0">
            <a:solidFill>
              <a:srgbClr val="511179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>
              <a:solidFill>
                <a:srgbClr val="511179"/>
              </a:solidFill>
            </a:rPr>
            <a:t>Голова методичної комісії викладачів природничо-математичних дисциплін;</a:t>
          </a:r>
          <a:endParaRPr lang="ru-RU" sz="1600" b="1" kern="1200" dirty="0">
            <a:solidFill>
              <a:srgbClr val="511179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>
              <a:solidFill>
                <a:srgbClr val="511179"/>
              </a:solidFill>
            </a:rPr>
            <a:t>Участь у роботі обласних семінарів викладачів математики, фестивалях, конкурсах;</a:t>
          </a:r>
          <a:endParaRPr lang="ru-RU" sz="1600" b="1" kern="1200" dirty="0">
            <a:solidFill>
              <a:srgbClr val="511179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>
              <a:solidFill>
                <a:srgbClr val="511179"/>
              </a:solidFill>
            </a:rPr>
            <a:t>Надання адресної допомоги колегам.</a:t>
          </a:r>
          <a:endParaRPr lang="ru-RU" sz="1600" b="1" kern="1200" dirty="0">
            <a:solidFill>
              <a:srgbClr val="511179"/>
            </a:solidFill>
          </a:endParaRPr>
        </a:p>
      </dsp:txBody>
      <dsp:txXfrm>
        <a:off x="1785538" y="3592909"/>
        <a:ext cx="5914070" cy="2308681"/>
      </dsp:txXfrm>
    </dsp:sp>
    <dsp:sp modelId="{BE681B08-3153-4900-B184-B8637C30F2AF}">
      <dsp:nvSpPr>
        <dsp:cNvPr id="0" name=""/>
        <dsp:cNvSpPr/>
      </dsp:nvSpPr>
      <dsp:spPr>
        <a:xfrm>
          <a:off x="14" y="3915251"/>
          <a:ext cx="1781207" cy="1224771"/>
        </a:xfrm>
        <a:prstGeom prst="roundRect">
          <a:avLst/>
        </a:prstGeom>
        <a:gradFill rotWithShape="0">
          <a:gsLst>
            <a:gs pos="0">
              <a:schemeClr val="accent5">
                <a:hueOff val="3257024"/>
                <a:satOff val="11196"/>
                <a:lumOff val="-53726"/>
                <a:alphaOff val="0"/>
                <a:shade val="51000"/>
                <a:satMod val="130000"/>
              </a:schemeClr>
            </a:gs>
            <a:gs pos="80000">
              <a:schemeClr val="accent5">
                <a:hueOff val="3257024"/>
                <a:satOff val="11196"/>
                <a:lumOff val="-53726"/>
                <a:alphaOff val="0"/>
                <a:shade val="93000"/>
                <a:satMod val="130000"/>
              </a:schemeClr>
            </a:gs>
            <a:gs pos="100000">
              <a:schemeClr val="accent5">
                <a:hueOff val="3257024"/>
                <a:satOff val="11196"/>
                <a:lumOff val="-53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Професійна компетентність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Навчально-методична діяльність</a:t>
          </a:r>
          <a:endParaRPr lang="ru-RU" sz="1400" kern="1200" dirty="0"/>
        </a:p>
      </dsp:txBody>
      <dsp:txXfrm>
        <a:off x="59802" y="3975039"/>
        <a:ext cx="1661631" cy="11051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B7896-1A0F-4810-9A44-EB4B84477776}">
      <dsp:nvSpPr>
        <dsp:cNvPr id="0" name=""/>
        <dsp:cNvSpPr/>
      </dsp:nvSpPr>
      <dsp:spPr>
        <a:xfrm>
          <a:off x="2501435" y="2107869"/>
          <a:ext cx="1584162" cy="145469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Викладач </a:t>
          </a:r>
          <a:endParaRPr lang="ru-RU" sz="2000" kern="1200" dirty="0"/>
        </a:p>
      </dsp:txBody>
      <dsp:txXfrm>
        <a:off x="2733430" y="2320904"/>
        <a:ext cx="1120172" cy="1028627"/>
      </dsp:txXfrm>
    </dsp:sp>
    <dsp:sp modelId="{3C90720B-D916-4100-B43F-33FD4D062061}">
      <dsp:nvSpPr>
        <dsp:cNvPr id="0" name=""/>
        <dsp:cNvSpPr/>
      </dsp:nvSpPr>
      <dsp:spPr>
        <a:xfrm rot="16200000">
          <a:off x="3139871" y="1574351"/>
          <a:ext cx="307290" cy="50463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3185965" y="1721372"/>
        <a:ext cx="215103" cy="302781"/>
      </dsp:txXfrm>
    </dsp:sp>
    <dsp:sp modelId="{5A55EE06-C728-4E9D-A5C6-E98DD73DEC4B}">
      <dsp:nvSpPr>
        <dsp:cNvPr id="0" name=""/>
        <dsp:cNvSpPr/>
      </dsp:nvSpPr>
      <dsp:spPr>
        <a:xfrm>
          <a:off x="1997242" y="-9816"/>
          <a:ext cx="2592550" cy="1537891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noProof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Визначає зміст матеріалу та  конструює систему завдань, що вимагають активної пізнавальної діяльності</a:t>
          </a:r>
          <a:endParaRPr lang="ru-RU" sz="1400" kern="1200" dirty="0"/>
        </a:p>
      </dsp:txBody>
      <dsp:txXfrm>
        <a:off x="2376912" y="215403"/>
        <a:ext cx="1833210" cy="1087453"/>
      </dsp:txXfrm>
    </dsp:sp>
    <dsp:sp modelId="{004533DC-3CC1-4C1C-B340-274EE3264A71}">
      <dsp:nvSpPr>
        <dsp:cNvPr id="0" name=""/>
        <dsp:cNvSpPr/>
      </dsp:nvSpPr>
      <dsp:spPr>
        <a:xfrm>
          <a:off x="4183919" y="2582900"/>
          <a:ext cx="236864" cy="50463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183919" y="2683827"/>
        <a:ext cx="165805" cy="302781"/>
      </dsp:txXfrm>
    </dsp:sp>
    <dsp:sp modelId="{6A77E761-FF61-4B56-8C03-CC9A3B8C0ACD}">
      <dsp:nvSpPr>
        <dsp:cNvPr id="0" name=""/>
        <dsp:cNvSpPr/>
      </dsp:nvSpPr>
      <dsp:spPr>
        <a:xfrm>
          <a:off x="4532512" y="1675729"/>
          <a:ext cx="1674187" cy="231897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Сприяє відкритому доступу учнів до використання ІКТ</a:t>
          </a:r>
          <a:endParaRPr lang="ru-RU" sz="1400" b="1" kern="1200" dirty="0"/>
        </a:p>
      </dsp:txBody>
      <dsp:txXfrm>
        <a:off x="4777691" y="2015335"/>
        <a:ext cx="1183829" cy="1639766"/>
      </dsp:txXfrm>
    </dsp:sp>
    <dsp:sp modelId="{F63569E3-DF8F-4C3E-8781-9A386DEB1CE6}">
      <dsp:nvSpPr>
        <dsp:cNvPr id="0" name=""/>
        <dsp:cNvSpPr/>
      </dsp:nvSpPr>
      <dsp:spPr>
        <a:xfrm rot="5384421">
          <a:off x="3162936" y="3557309"/>
          <a:ext cx="269992" cy="50463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3203251" y="3617737"/>
        <a:ext cx="188994" cy="302781"/>
      </dsp:txXfrm>
    </dsp:sp>
    <dsp:sp modelId="{362BE2B6-C5ED-450E-9C1A-A149D742E7B0}">
      <dsp:nvSpPr>
        <dsp:cNvPr id="0" name=""/>
        <dsp:cNvSpPr/>
      </dsp:nvSpPr>
      <dsp:spPr>
        <a:xfrm>
          <a:off x="2071701" y="4071973"/>
          <a:ext cx="2461567" cy="148422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noProof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Забезпечує демократичний тип спілкування як умову формування життєвих </a:t>
          </a:r>
          <a:r>
            <a:rPr lang="uk-UA" sz="1400" b="1" kern="1200" noProof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компетентностей</a:t>
          </a:r>
          <a:r>
            <a:rPr lang="uk-UA" sz="1400" b="1" kern="1200" noProof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учнів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2432189" y="4289332"/>
        <a:ext cx="1740591" cy="1049504"/>
      </dsp:txXfrm>
    </dsp:sp>
    <dsp:sp modelId="{87977036-0B63-468D-B695-B42622175893}">
      <dsp:nvSpPr>
        <dsp:cNvPr id="0" name=""/>
        <dsp:cNvSpPr/>
      </dsp:nvSpPr>
      <dsp:spPr>
        <a:xfrm rot="10800000">
          <a:off x="2177304" y="2582900"/>
          <a:ext cx="229052" cy="50463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2246020" y="2683827"/>
        <a:ext cx="160336" cy="302781"/>
      </dsp:txXfrm>
    </dsp:sp>
    <dsp:sp modelId="{54AB0E92-AA5F-4CA9-ACBC-0D8EC925E491}">
      <dsp:nvSpPr>
        <dsp:cNvPr id="0" name=""/>
        <dsp:cNvSpPr/>
      </dsp:nvSpPr>
      <dsp:spPr>
        <a:xfrm>
          <a:off x="365596" y="1643076"/>
          <a:ext cx="1703664" cy="2384284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noProof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Підбирає інноваційні методи навчання,  спрямовані  на мотивацію та активізацію розумової діяльності учнів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615092" y="1992246"/>
        <a:ext cx="1204672" cy="1685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3505200"/>
            <a:ext cx="6477000" cy="12954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724400"/>
            <a:ext cx="6477000" cy="685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A91E1AA-2329-4E8F-9BFB-1C9EB1AB765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" name="Picture 39" descr="original_metal_b"/>
          <p:cNvPicPr>
            <a:picLocks noChangeAspect="1" noChangeArrowheads="1" noCrop="1"/>
          </p:cNvPicPr>
          <p:nvPr userDrawn="1"/>
        </p:nvPicPr>
        <p:blipFill>
          <a:blip r:embed="rId3" cstate="print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3048000"/>
            <a:ext cx="1447800" cy="1314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17297-BA5D-4054-91ED-F6B7BD3E3C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4638"/>
            <a:ext cx="19431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38"/>
            <a:ext cx="56769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39D5E-9592-42BA-9202-F2448AE032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10DAB-20F7-4434-AD22-7DD8DFAACBC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18" descr="original_pencil_w"/>
          <p:cNvPicPr>
            <a:picLocks noChangeAspect="1" noChangeArrowheads="1" noCrop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3B1E8-F57D-4F93-AB6B-D2D6F57CB30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18" descr="original_pencil_w"/>
          <p:cNvPicPr>
            <a:picLocks noChangeAspect="1" noChangeArrowheads="1" noCrop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524000"/>
            <a:ext cx="32766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32766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C3D7D-BBC5-4861-AC3C-1671385BA9D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" name="Picture 18" descr="original_pencil_w"/>
          <p:cNvPicPr>
            <a:picLocks noChangeAspect="1" noChangeArrowheads="1" noCrop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16092-A23F-40EA-822A-918C74E6E7E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1" name="Picture 18" descr="original_pencil_w"/>
          <p:cNvPicPr>
            <a:picLocks noChangeAspect="1" noChangeArrowheads="1" noCrop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D2988-6F33-4824-A7AC-3D3AED000A4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18" descr="original_pencil_w"/>
          <p:cNvPicPr>
            <a:picLocks noChangeAspect="1" noChangeArrowheads="1" noCrop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7CAEB-38F0-4638-9892-AD22A783CB0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6" name="Picture 18" descr="original_pencil_w"/>
          <p:cNvPicPr>
            <a:picLocks noChangeAspect="1" noChangeArrowheads="1" noCrop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1AA91-9227-4F82-9E30-3911087087B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18" descr="original_pencil_w"/>
          <p:cNvPicPr>
            <a:picLocks noChangeAspect="1" noChangeArrowheads="1" noCrop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itmap_128.bmp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447800" y="1371600"/>
            <a:ext cx="6019800" cy="4495800"/>
          </a:xfrm>
          <a:prstGeom prst="rect">
            <a:avLst/>
          </a:prstGeom>
          <a:effectLst>
            <a:innerShdw blurRad="114300">
              <a:prstClr val="black"/>
            </a:innerShdw>
            <a:softEdge rad="3175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5715000" cy="10668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28800"/>
            <a:ext cx="5218112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824538"/>
            <a:ext cx="6705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7C6AA-A0D7-4A63-88EC-D318B2E4D45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" name="Picture 18" descr="original_pencil_w"/>
          <p:cNvPicPr>
            <a:picLocks noChangeAspect="1" noChangeArrowheads="1" noCrop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24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524000"/>
            <a:ext cx="6705600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79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4103F7A5-A277-4395-AE3B-5E8832CEFB6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5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0298" y="1000108"/>
            <a:ext cx="6477000" cy="1295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6600" b="1" cap="all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Портфоліо</a:t>
            </a:r>
            <a:endParaRPr lang="en-US" sz="6600" b="1" cap="all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3929066"/>
            <a:ext cx="6477000" cy="1347806"/>
          </a:xfrm>
        </p:spPr>
        <p:txBody>
          <a:bodyPr/>
          <a:lstStyle/>
          <a:p>
            <a:pPr algn="ctr"/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Викладача математики </a:t>
            </a:r>
          </a:p>
          <a:p>
            <a:pPr algn="ctr"/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ДНЗ “ПТУ № 40 м. Новоукраїнка”</a:t>
            </a:r>
          </a:p>
          <a:p>
            <a:pPr>
              <a:spcBef>
                <a:spcPts val="600"/>
              </a:spcBef>
            </a:pPr>
            <a:r>
              <a:rPr lang="uk-UA" sz="6600" dirty="0" smtClean="0"/>
              <a:t>        Лисенко </a:t>
            </a:r>
          </a:p>
          <a:p>
            <a:pPr>
              <a:spcBef>
                <a:spcPts val="0"/>
              </a:spcBef>
            </a:pPr>
            <a:r>
              <a:rPr lang="uk-UA" sz="4800" dirty="0" smtClean="0"/>
              <a:t>Людмили Валентинівни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фото каб. математики\IMG_1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143116"/>
            <a:ext cx="7135790" cy="4071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214414" y="214290"/>
            <a:ext cx="6643734" cy="830997"/>
          </a:xfrm>
          <a:prstGeom prst="rect">
            <a:avLst/>
          </a:prstGeom>
          <a:solidFill>
            <a:srgbClr val="FFFF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Дидактичний матеріал для організації різних видів роботи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229500" cy="10969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3200" b="1" i="1" cap="all" dirty="0" smtClean="0">
                <a:solidFill>
                  <a:schemeClr val="accent4">
                    <a:lumMod val="75000"/>
                  </a:schemeClr>
                </a:solidFill>
              </a:rPr>
              <a:t>Використання ІКТ на уроках математики</a:t>
            </a:r>
            <a:endParaRPr lang="ru-RU" sz="3200" b="1" i="1" cap="all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8572" t="17857" r="12053" b="10714"/>
          <a:stretch>
            <a:fillRect/>
          </a:stretch>
        </p:blipFill>
        <p:spPr bwMode="auto">
          <a:xfrm>
            <a:off x="5857885" y="1643050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7211" t="17279" r="10884" b="11972"/>
          <a:stretch>
            <a:fillRect/>
          </a:stretch>
        </p:blipFill>
        <p:spPr bwMode="auto">
          <a:xfrm>
            <a:off x="357158" y="4214818"/>
            <a:ext cx="228601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37143" t="28000" r="20714" b="21714"/>
          <a:stretch>
            <a:fillRect/>
          </a:stretch>
        </p:blipFill>
        <p:spPr bwMode="auto">
          <a:xfrm>
            <a:off x="6072198" y="4286256"/>
            <a:ext cx="257176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 l="29018" t="17857" r="12053" b="10714"/>
          <a:stretch>
            <a:fillRect/>
          </a:stretch>
        </p:blipFill>
        <p:spPr bwMode="auto">
          <a:xfrm>
            <a:off x="2857488" y="4214819"/>
            <a:ext cx="2857520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 l="29018" t="17857" r="12053" b="11428"/>
          <a:stretch>
            <a:fillRect/>
          </a:stretch>
        </p:blipFill>
        <p:spPr bwMode="auto">
          <a:xfrm>
            <a:off x="2928926" y="1500174"/>
            <a:ext cx="264320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Documents and Settings\Loner\Рабочий стол\Безымянныйцк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785926"/>
            <a:ext cx="2428892" cy="2191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844" y="357166"/>
            <a:ext cx="8786874" cy="571504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uk-UA" sz="2800" cap="all" dirty="0" smtClean="0">
                <a:solidFill>
                  <a:srgbClr val="FFFF00"/>
                </a:solidFill>
              </a:rPr>
              <a:t>Урок математики з використанням ППЗ</a:t>
            </a:r>
            <a:endParaRPr lang="en-US" sz="2800" cap="all" dirty="0">
              <a:solidFill>
                <a:srgbClr val="FFFF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уроку: Властивості функцій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E:\100_100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5218" b="521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86874" cy="92867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2800" cap="all" dirty="0" err="1" smtClean="0">
                <a:solidFill>
                  <a:srgbClr val="FFFF00"/>
                </a:solidFill>
              </a:rPr>
              <a:t>Особистісно</a:t>
            </a:r>
            <a:r>
              <a:rPr lang="uk-UA" sz="2800" cap="all" dirty="0" smtClean="0">
                <a:solidFill>
                  <a:srgbClr val="FFFF00"/>
                </a:solidFill>
              </a:rPr>
              <a:t> орієнтоване навчання за допомогою ІКТ</a:t>
            </a:r>
            <a:endParaRPr lang="en-US" sz="2800" cap="all" dirty="0">
              <a:solidFill>
                <a:srgbClr val="FFFF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219200" y="5824538"/>
            <a:ext cx="7210452" cy="804862"/>
          </a:xfrm>
        </p:spPr>
        <p:txBody>
          <a:bodyPr/>
          <a:lstStyle/>
          <a:p>
            <a:pPr algn="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уроку: Побудова графіків тригонометричних функцій за допомогою геометричних перетворень</a:t>
            </a:r>
            <a:endParaRPr lang="en-US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 descr="100_100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218" b="5218"/>
          <a:stretch>
            <a:fillRect/>
          </a:stretch>
        </p:blipFill>
        <p:spPr>
          <a:xfrm>
            <a:off x="1857375" y="1857375"/>
            <a:ext cx="5218113" cy="3505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algn="ctr"/>
            <a:r>
              <a:rPr lang="uk-UA" sz="2800" b="1" i="1" cap="all" dirty="0" smtClean="0"/>
              <a:t>Використання    інтерактивних методів навчання (робота у групах)</a:t>
            </a:r>
            <a:endParaRPr lang="ru-RU" sz="2800" b="1" i="1" cap="all" dirty="0"/>
          </a:p>
        </p:txBody>
      </p:sp>
      <p:pic>
        <p:nvPicPr>
          <p:cNvPr id="6" name="Содержимое 5" descr="100_1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714488"/>
            <a:ext cx="4358222" cy="3268667"/>
          </a:xfrm>
        </p:spPr>
      </p:pic>
      <p:sp>
        <p:nvSpPr>
          <p:cNvPr id="8" name="TextBox 7"/>
          <p:cNvSpPr txBox="1"/>
          <p:nvPr/>
        </p:nvSpPr>
        <p:spPr>
          <a:xfrm>
            <a:off x="4786314" y="1500174"/>
            <a:ext cx="40719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уроку: Розв'язування показникових </a:t>
            </a:r>
          </a:p>
          <a:p>
            <a:pPr algn="ctr"/>
            <a:r>
              <a:rPr lang="uk-U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рівнянь і нерівностей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E:\100_1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357562"/>
            <a:ext cx="4267168" cy="3200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E:\100_1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00438"/>
            <a:ext cx="4000583" cy="3000665"/>
          </a:xfrm>
          <a:prstGeom prst="rect">
            <a:avLst/>
          </a:prstGeom>
          <a:noFill/>
        </p:spPr>
      </p:pic>
      <p:pic>
        <p:nvPicPr>
          <p:cNvPr id="6146" name="Picture 2" descr="E:\100_1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2256" y="1357298"/>
            <a:ext cx="4666928" cy="3500462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772400" cy="1096962"/>
          </a:xfrm>
          <a:solidFill>
            <a:srgbClr val="FFFF00"/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algn="ctr"/>
            <a:r>
              <a:rPr lang="uk-UA" sz="2800" b="1" i="1" cap="all" dirty="0" smtClean="0"/>
              <a:t>Використання інтерактивних методів навчання (робота в парах)</a:t>
            </a:r>
            <a:endParaRPr lang="ru-RU" sz="2800" b="1" i="1" cap="all" dirty="0"/>
          </a:p>
        </p:txBody>
      </p:sp>
      <p:sp>
        <p:nvSpPr>
          <p:cNvPr id="7" name="TextBox 6"/>
          <p:cNvSpPr txBox="1"/>
          <p:nvPr/>
        </p:nvSpPr>
        <p:spPr>
          <a:xfrm>
            <a:off x="4714876" y="5500702"/>
            <a:ext cx="2428892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Дидактична гра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1571612"/>
            <a:ext cx="2714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уроку: Основні тригонометричні тотожності</a:t>
            </a: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571480"/>
            <a:ext cx="2838448" cy="638196"/>
          </a:xfr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3d extrusionH="57150">
              <a:bevelT w="38100" h="38100" prst="slope"/>
            </a:sp3d>
          </a:bodyPr>
          <a:lstStyle/>
          <a:p>
            <a:pPr algn="ctr"/>
            <a:r>
              <a:rPr lang="uk-UA" i="1" cap="all" dirty="0" smtClean="0"/>
              <a:t>Рефлексія</a:t>
            </a:r>
            <a:endParaRPr lang="ru-RU" i="1" cap="all" dirty="0"/>
          </a:p>
        </p:txBody>
      </p:sp>
      <p:pic>
        <p:nvPicPr>
          <p:cNvPr id="5" name="Рисунок 4" descr="100_101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585" t="5218" b="10085"/>
          <a:stretch>
            <a:fillRect/>
          </a:stretch>
        </p:blipFill>
        <p:spPr>
          <a:xfrm>
            <a:off x="1817942" y="1828800"/>
            <a:ext cx="5254388" cy="352902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357166"/>
            <a:ext cx="6443682" cy="868346"/>
          </a:xfrm>
          <a:solidFill>
            <a:srgbClr val="92D050"/>
          </a:solid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i="1" cap="all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Позакласна робота</a:t>
            </a:r>
            <a:endParaRPr lang="ru-RU" b="1" i="1" cap="all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 descr="I:\IMG_2300.JPG"/>
          <p:cNvPicPr>
            <a:picLocks noChangeAspect="1" noChangeArrowheads="1"/>
          </p:cNvPicPr>
          <p:nvPr/>
        </p:nvPicPr>
        <p:blipFill>
          <a:blip r:embed="rId2" cstate="print"/>
          <a:srcRect t="27273"/>
          <a:stretch>
            <a:fillRect/>
          </a:stretch>
        </p:blipFill>
        <p:spPr bwMode="auto">
          <a:xfrm>
            <a:off x="3857620" y="4045964"/>
            <a:ext cx="4500594" cy="245487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7171" name="Picture 3" descr="I:\IMG_2301.JPG"/>
          <p:cNvPicPr>
            <a:picLocks noChangeAspect="1" noChangeArrowheads="1"/>
          </p:cNvPicPr>
          <p:nvPr/>
        </p:nvPicPr>
        <p:blipFill>
          <a:blip r:embed="rId3" cstate="print"/>
          <a:srcRect b="19319"/>
          <a:stretch>
            <a:fillRect/>
          </a:stretch>
        </p:blipFill>
        <p:spPr bwMode="auto">
          <a:xfrm>
            <a:off x="4286248" y="1643050"/>
            <a:ext cx="4091468" cy="2475765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7172" name="Picture 4" descr="I:\IMG_23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785926"/>
            <a:ext cx="3357585" cy="251818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 rot="21252760">
            <a:off x="1041286" y="4563567"/>
            <a:ext cx="2714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Математичний бій</a:t>
            </a:r>
            <a:endParaRPr lang="ru-RU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57290" y="357166"/>
            <a:ext cx="6443682" cy="868346"/>
          </a:xfrm>
          <a:solidFill>
            <a:srgbClr val="92D050"/>
          </a:solid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i="1" cap="all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Позакласна робота</a:t>
            </a:r>
            <a:endParaRPr lang="ru-RU" b="1" i="1" cap="all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 descr="I:\IMG_2340.JPG"/>
          <p:cNvPicPr>
            <a:picLocks noChangeAspect="1" noChangeArrowheads="1"/>
          </p:cNvPicPr>
          <p:nvPr/>
        </p:nvPicPr>
        <p:blipFill>
          <a:blip r:embed="rId2" cstate="print"/>
          <a:srcRect l="19999" t="9412" r="25883"/>
          <a:stretch>
            <a:fillRect/>
          </a:stretch>
        </p:blipFill>
        <p:spPr bwMode="auto">
          <a:xfrm>
            <a:off x="1142976" y="1357298"/>
            <a:ext cx="3286148" cy="41255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I:\IMG_2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428736"/>
            <a:ext cx="3309908" cy="2482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6" name="Picture 4" descr="I:\IMG_23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071942"/>
            <a:ext cx="3062247" cy="22966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000232" y="5715016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Усний журнал</a:t>
            </a: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305342"/>
            <a:ext cx="74295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sz="2400" b="1" dirty="0" smtClean="0">
                <a:solidFill>
                  <a:srgbClr val="7030A0"/>
                </a:solidFill>
              </a:rPr>
              <a:t>Традиційні форми навчання поступово доповнюються новітніми технологіями, спрямованими на формування навичок та вмінь учнів  самостійно отримувати знання та використовувати їх у повсякденному житті. 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sz="2400" b="1" dirty="0" smtClean="0">
                <a:solidFill>
                  <a:srgbClr val="7030A0"/>
                </a:solidFill>
              </a:rPr>
              <a:t>На сучасному етапі розвитку інформаційних та комунікативних технологій не виникає сумніву в потребі підготовки учнів, які б вільно орієнтувалися в інформаційному просторі. 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sz="2400" b="1" dirty="0" smtClean="0">
                <a:solidFill>
                  <a:srgbClr val="7030A0"/>
                </a:solidFill>
              </a:rPr>
              <a:t>Комп'ютерні технології суттєво впливають на форми і методи навчання, роблять процес пізнання творчим, стимулюють  самоосвітню діяльність. 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endParaRPr lang="uk-UA" sz="2400" b="1" dirty="0" smtClean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428604"/>
            <a:ext cx="5850256" cy="83099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uk-U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 чого прагнемо</a:t>
            </a:r>
            <a:r>
              <a:rPr lang="uk-UA" sz="4800" dirty="0" smtClean="0">
                <a:solidFill>
                  <a:srgbClr val="00B050"/>
                </a:solidFill>
              </a:rPr>
              <a:t>… </a:t>
            </a:r>
            <a:endParaRPr lang="ru-RU" sz="4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2457571"/>
              </p:ext>
            </p:extLst>
          </p:nvPr>
        </p:nvGraphicFramePr>
        <p:xfrm>
          <a:off x="285720" y="357166"/>
          <a:ext cx="8858280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285860"/>
            <a:ext cx="68580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uk-UA" sz="2400" b="1" dirty="0" smtClean="0">
                <a:solidFill>
                  <a:srgbClr val="7030A0"/>
                </a:solidFill>
              </a:rPr>
              <a:t>Інноваційні педагогічні технології передбачають самостійну (індивідуальну чи групову) дослідницьку діяльність учнів, яка на сьогоднішній час тісно пов'язана з використанням  інформаційно-комунікативних технологій. </a:t>
            </a:r>
          </a:p>
          <a:p>
            <a:pPr algn="just">
              <a:buFont typeface="Wingdings" pitchFamily="2" charset="2"/>
              <a:buChar char="§"/>
            </a:pPr>
            <a:r>
              <a:rPr lang="uk-UA" sz="2400" b="1" dirty="0" smtClean="0">
                <a:solidFill>
                  <a:srgbClr val="7030A0"/>
                </a:solidFill>
              </a:rPr>
              <a:t> Комплексне поєднання інформаційно-комунікативних та інноваційно-педагогічних технологій сприяє розвитку творчості, спрямованої на підвищення мотивації навчання учнів, розвиток навичок мислення та практичного використання отриманих знань.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5852" y="214290"/>
            <a:ext cx="5779852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uk-U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Як цього досягти …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5"/>
          <p:cNvGrpSpPr/>
          <p:nvPr/>
        </p:nvGrpSpPr>
        <p:grpSpPr>
          <a:xfrm>
            <a:off x="1857356" y="4857760"/>
            <a:ext cx="6270827" cy="785817"/>
            <a:chOff x="-50766" y="20672"/>
            <a:chExt cx="6270827" cy="705801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-50766" y="213163"/>
              <a:ext cx="6270827" cy="51331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20672" y="20672"/>
              <a:ext cx="5426633" cy="6644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sp>
        <p:nvSpPr>
          <p:cNvPr id="4" name="Скругленный прямоугольник 4"/>
          <p:cNvSpPr/>
          <p:nvPr/>
        </p:nvSpPr>
        <p:spPr>
          <a:xfrm>
            <a:off x="1285852" y="3357562"/>
            <a:ext cx="5302436" cy="66445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kern="1200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285728"/>
            <a:ext cx="71438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7030A0"/>
                </a:solidFill>
              </a:rPr>
              <a:t>Мета педагогічної діяльності</a:t>
            </a:r>
            <a:r>
              <a:rPr lang="uk-UA" sz="3600" dirty="0" smtClean="0"/>
              <a:t>: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1071546"/>
            <a:ext cx="8001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формування освіченої, самодостатньої особистості, людини, яка володіє достатнім запасом сучасних знань, уміє їх застосовувати в практиці життя, і, що найголовніше, постійно їх поновлює</a:t>
            </a:r>
            <a:r>
              <a:rPr lang="uk-UA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26431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endParaRPr lang="ru-RU" dirty="0"/>
          </a:p>
        </p:txBody>
      </p:sp>
      <p:grpSp>
        <p:nvGrpSpPr>
          <p:cNvPr id="3" name="Группа 11"/>
          <p:cNvGrpSpPr/>
          <p:nvPr/>
        </p:nvGrpSpPr>
        <p:grpSpPr>
          <a:xfrm>
            <a:off x="1357290" y="4357694"/>
            <a:ext cx="6357982" cy="642942"/>
            <a:chOff x="20672" y="20672"/>
            <a:chExt cx="6528049" cy="70580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77894" y="20672"/>
              <a:ext cx="6270827" cy="70580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20672" y="20672"/>
              <a:ext cx="5426633" cy="6644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grpSp>
        <p:nvGrpSpPr>
          <p:cNvPr id="5" name="Группа 14"/>
          <p:cNvGrpSpPr/>
          <p:nvPr/>
        </p:nvGrpSpPr>
        <p:grpSpPr>
          <a:xfrm>
            <a:off x="642910" y="2714620"/>
            <a:ext cx="6270827" cy="760857"/>
            <a:chOff x="-436486" y="-647231"/>
            <a:chExt cx="6270827" cy="760857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-436486" y="-647231"/>
              <a:ext cx="6270827" cy="70580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-293610" y="-504355"/>
              <a:ext cx="6072230" cy="6179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b="1" kern="1200" dirty="0" smtClean="0">
                  <a:solidFill>
                    <a:srgbClr val="000000"/>
                  </a:solidFill>
                </a:rPr>
                <a:t>Чітка постановка навчальних цілей, їх постійне уточнення з орієнтацією на досягнення запланованих результатів</a:t>
              </a:r>
              <a:endParaRPr lang="ru-RU" sz="16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Группа 18"/>
          <p:cNvGrpSpPr/>
          <p:nvPr/>
        </p:nvGrpSpPr>
        <p:grpSpPr>
          <a:xfrm>
            <a:off x="928662" y="3500438"/>
            <a:ext cx="6429420" cy="785818"/>
            <a:chOff x="20672" y="20672"/>
            <a:chExt cx="6528049" cy="705802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77894" y="20672"/>
              <a:ext cx="6270827" cy="70580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20672" y="20672"/>
              <a:ext cx="5426633" cy="6644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grpSp>
        <p:nvGrpSpPr>
          <p:cNvPr id="12" name="Группа 21"/>
          <p:cNvGrpSpPr/>
          <p:nvPr/>
        </p:nvGrpSpPr>
        <p:grpSpPr>
          <a:xfrm>
            <a:off x="2000232" y="5715016"/>
            <a:ext cx="6572296" cy="642942"/>
            <a:chOff x="20672" y="20672"/>
            <a:chExt cx="6528049" cy="705802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77894" y="20672"/>
              <a:ext cx="6270827" cy="70580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20672" y="20672"/>
              <a:ext cx="5426633" cy="6644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1571604" y="3571876"/>
            <a:ext cx="52149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600" b="1" dirty="0" smtClean="0">
                <a:solidFill>
                  <a:srgbClr val="000000"/>
                </a:solidFill>
              </a:rPr>
              <a:t>Організація навчання за допомогою спеціально визначеного добору форм, методів, прийомів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154910" y="4500570"/>
            <a:ext cx="28487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1600" b="1" dirty="0" smtClean="0">
                <a:solidFill>
                  <a:srgbClr val="000000"/>
                </a:solidFill>
              </a:rPr>
              <a:t>Аналіз поточних результатів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929058" y="5143512"/>
            <a:ext cx="19780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1600" b="1" dirty="0" smtClean="0">
                <a:solidFill>
                  <a:srgbClr val="000000"/>
                </a:solidFill>
              </a:rPr>
              <a:t>Корекція навчання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087813" y="5929330"/>
            <a:ext cx="31459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1600" b="1" dirty="0" smtClean="0">
                <a:solidFill>
                  <a:srgbClr val="000000"/>
                </a:solidFill>
              </a:rPr>
              <a:t>Підсумковий аналіз результатів</a:t>
            </a:r>
            <a:endParaRPr lang="ru-RU" sz="1600" b="1" dirty="0">
              <a:solidFill>
                <a:srgbClr val="000000"/>
              </a:solidFill>
            </a:endParaRPr>
          </a:p>
        </p:txBody>
      </p:sp>
      <p:grpSp>
        <p:nvGrpSpPr>
          <p:cNvPr id="15" name="Группа 35"/>
          <p:cNvGrpSpPr/>
          <p:nvPr/>
        </p:nvGrpSpPr>
        <p:grpSpPr>
          <a:xfrm>
            <a:off x="6643702" y="3357563"/>
            <a:ext cx="458771" cy="500066"/>
            <a:chOff x="5812056" y="515627"/>
            <a:chExt cx="458771" cy="458771"/>
          </a:xfrm>
        </p:grpSpPr>
        <p:sp>
          <p:nvSpPr>
            <p:cNvPr id="37" name="Стрелка вниз 36"/>
            <p:cNvSpPr/>
            <p:nvPr/>
          </p:nvSpPr>
          <p:spPr>
            <a:xfrm>
              <a:off x="5812056" y="515627"/>
              <a:ext cx="458771" cy="458771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Стрелка вниз 4"/>
            <p:cNvSpPr/>
            <p:nvPr/>
          </p:nvSpPr>
          <p:spPr>
            <a:xfrm>
              <a:off x="5915279" y="515627"/>
              <a:ext cx="252325" cy="3452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/>
            </a:p>
          </p:txBody>
        </p:sp>
      </p:grpSp>
      <p:grpSp>
        <p:nvGrpSpPr>
          <p:cNvPr id="18" name="Группа 38"/>
          <p:cNvGrpSpPr/>
          <p:nvPr/>
        </p:nvGrpSpPr>
        <p:grpSpPr>
          <a:xfrm>
            <a:off x="6858016" y="4214818"/>
            <a:ext cx="458771" cy="458771"/>
            <a:chOff x="5812056" y="515627"/>
            <a:chExt cx="458771" cy="458771"/>
          </a:xfrm>
        </p:grpSpPr>
        <p:sp>
          <p:nvSpPr>
            <p:cNvPr id="40" name="Стрелка вниз 39"/>
            <p:cNvSpPr/>
            <p:nvPr/>
          </p:nvSpPr>
          <p:spPr>
            <a:xfrm>
              <a:off x="5812056" y="515627"/>
              <a:ext cx="458771" cy="458771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Стрелка вниз 4"/>
            <p:cNvSpPr/>
            <p:nvPr/>
          </p:nvSpPr>
          <p:spPr>
            <a:xfrm>
              <a:off x="5915279" y="515627"/>
              <a:ext cx="252325" cy="3452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/>
            </a:p>
          </p:txBody>
        </p:sp>
      </p:grpSp>
      <p:grpSp>
        <p:nvGrpSpPr>
          <p:cNvPr id="19" name="Группа 41"/>
          <p:cNvGrpSpPr/>
          <p:nvPr/>
        </p:nvGrpSpPr>
        <p:grpSpPr>
          <a:xfrm>
            <a:off x="7429520" y="4857760"/>
            <a:ext cx="458771" cy="458771"/>
            <a:chOff x="5812056" y="515627"/>
            <a:chExt cx="458771" cy="458771"/>
          </a:xfrm>
        </p:grpSpPr>
        <p:sp>
          <p:nvSpPr>
            <p:cNvPr id="43" name="Стрелка вниз 42"/>
            <p:cNvSpPr/>
            <p:nvPr/>
          </p:nvSpPr>
          <p:spPr>
            <a:xfrm>
              <a:off x="5812056" y="515627"/>
              <a:ext cx="458771" cy="458771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Стрелка вниз 4"/>
            <p:cNvSpPr/>
            <p:nvPr/>
          </p:nvSpPr>
          <p:spPr>
            <a:xfrm>
              <a:off x="5915279" y="515627"/>
              <a:ext cx="252325" cy="3452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/>
            </a:p>
          </p:txBody>
        </p:sp>
      </p:grpSp>
      <p:grpSp>
        <p:nvGrpSpPr>
          <p:cNvPr id="22" name="Группа 8"/>
          <p:cNvGrpSpPr/>
          <p:nvPr/>
        </p:nvGrpSpPr>
        <p:grpSpPr>
          <a:xfrm>
            <a:off x="7858148" y="5500703"/>
            <a:ext cx="458771" cy="500066"/>
            <a:chOff x="5812056" y="515627"/>
            <a:chExt cx="458771" cy="458771"/>
          </a:xfrm>
        </p:grpSpPr>
        <p:sp>
          <p:nvSpPr>
            <p:cNvPr id="10" name="Стрелка вниз 9"/>
            <p:cNvSpPr/>
            <p:nvPr/>
          </p:nvSpPr>
          <p:spPr>
            <a:xfrm>
              <a:off x="5812056" y="515627"/>
              <a:ext cx="458771" cy="458771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трелка вниз 4"/>
            <p:cNvSpPr/>
            <p:nvPr/>
          </p:nvSpPr>
          <p:spPr>
            <a:xfrm>
              <a:off x="5915279" y="515627"/>
              <a:ext cx="252325" cy="3452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9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15370" cy="178595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2800" b="1" i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над якою працюю </a:t>
            </a: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800" b="1" i="1" dirty="0" smtClean="0"/>
              <a:t>«</a:t>
            </a:r>
            <a:r>
              <a:rPr lang="uk-UA" sz="2800" b="1" dirty="0" smtClean="0"/>
              <a:t>Формування пізнавальної активності учнів на уроках математики  шляхом впровадження інноваційних технологій</a:t>
            </a:r>
            <a:r>
              <a:rPr lang="uk-UA" sz="2800" b="1" i="1" dirty="0" smtClean="0"/>
              <a:t>»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30" y="2357430"/>
            <a:ext cx="8215370" cy="2928958"/>
          </a:xfrm>
        </p:spPr>
        <p:txBody>
          <a:bodyPr/>
          <a:lstStyle/>
          <a:p>
            <a:pPr algn="ctr">
              <a:buNone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ОСНОВНІ ПЕДАГОГІЧНІ ПРАВИЛА: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uk-UA" sz="2400" dirty="0" smtClean="0">
                <a:latin typeface="Cambria" pitchFamily="18" charset="0"/>
              </a:rPr>
              <a:t>учню, як і дорослому потрібна свобода думок;</a:t>
            </a:r>
            <a:endParaRPr lang="ru-RU" sz="2400" dirty="0" smtClean="0">
              <a:latin typeface="Cambria" pitchFamily="18" charset="0"/>
            </a:endParaRPr>
          </a:p>
          <a:p>
            <a:pPr lvl="0">
              <a:buBlip>
                <a:blip r:embed="rId2"/>
              </a:buBlip>
            </a:pPr>
            <a:r>
              <a:rPr lang="uk-UA" sz="2400" dirty="0" smtClean="0">
                <a:latin typeface="Cambria" pitchFamily="18" charset="0"/>
              </a:rPr>
              <a:t>розвивай в учня допитливість, творчу фантазію;</a:t>
            </a:r>
            <a:endParaRPr lang="ru-RU" sz="2400" dirty="0" smtClean="0">
              <a:latin typeface="Cambria" pitchFamily="18" charset="0"/>
            </a:endParaRPr>
          </a:p>
          <a:p>
            <a:pPr lvl="0">
              <a:buBlip>
                <a:blip r:embed="rId2"/>
              </a:buBlip>
            </a:pPr>
            <a:r>
              <a:rPr lang="uk-UA" sz="2400" dirty="0" smtClean="0">
                <a:latin typeface="Cambria" pitchFamily="18" charset="0"/>
              </a:rPr>
              <a:t>допомагай знайти істину в ході дискусії;</a:t>
            </a:r>
            <a:endParaRPr lang="ru-RU" sz="2400" dirty="0" smtClean="0">
              <a:latin typeface="Cambria" pitchFamily="18" charset="0"/>
            </a:endParaRPr>
          </a:p>
          <a:p>
            <a:pPr lvl="0">
              <a:buBlip>
                <a:blip r:embed="rId2"/>
              </a:buBlip>
            </a:pPr>
            <a:r>
              <a:rPr lang="uk-UA" sz="2400" dirty="0" smtClean="0">
                <a:latin typeface="Cambria" pitchFamily="18" charset="0"/>
              </a:rPr>
              <a:t>підтримай і допоможи тому, хто цього потребує;</a:t>
            </a:r>
            <a:endParaRPr lang="ru-RU" sz="2400" dirty="0" smtClean="0">
              <a:latin typeface="Cambria" pitchFamily="18" charset="0"/>
            </a:endParaRPr>
          </a:p>
          <a:p>
            <a:pPr lvl="0">
              <a:buBlip>
                <a:blip r:embed="rId2"/>
              </a:buBlip>
            </a:pPr>
            <a:r>
              <a:rPr lang="uk-UA" sz="2400" dirty="0" smtClean="0">
                <a:latin typeface="Cambria" pitchFamily="18" charset="0"/>
              </a:rPr>
              <a:t>умій зацікавити;</a:t>
            </a:r>
            <a:endParaRPr lang="ru-RU" sz="2400" dirty="0" smtClean="0">
              <a:latin typeface="Cambria" pitchFamily="18" charset="0"/>
            </a:endParaRPr>
          </a:p>
          <a:p>
            <a:pPr lvl="0">
              <a:buBlip>
                <a:blip r:embed="rId2"/>
              </a:buBlip>
            </a:pPr>
            <a:r>
              <a:rPr lang="uk-UA" sz="2400" dirty="0" smtClean="0">
                <a:latin typeface="Cambria" pitchFamily="18" charset="0"/>
              </a:rPr>
              <a:t>переймай цікаве з досвіду інших;</a:t>
            </a:r>
            <a:endParaRPr lang="ru-RU" sz="2400" dirty="0" smtClean="0">
              <a:latin typeface="Cambria" pitchFamily="18" charset="0"/>
            </a:endParaRPr>
          </a:p>
          <a:p>
            <a:pPr lvl="0">
              <a:buBlip>
                <a:blip r:embed="rId2"/>
              </a:buBlip>
            </a:pPr>
            <a:r>
              <a:rPr lang="uk-UA" sz="2400" dirty="0" smtClean="0">
                <a:latin typeface="Cambria" pitchFamily="18" charset="0"/>
              </a:rPr>
              <a:t>люби дітей і вони віддячать тобі тим же</a:t>
            </a:r>
            <a:r>
              <a:rPr lang="uk-UA" sz="2400" dirty="0" smtClean="0"/>
              <a:t>.</a:t>
            </a:r>
            <a:endParaRPr lang="ru-RU" sz="2400" dirty="0" smtClean="0"/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100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600"/>
                            </p:stCondLst>
                            <p:childTnLst>
                              <p:par>
                                <p:cTn id="3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800"/>
                            </p:stCondLst>
                            <p:childTnLst>
                              <p:par>
                                <p:cTn id="3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250"/>
                            </p:stCondLst>
                            <p:childTnLst>
                              <p:par>
                                <p:cTn id="4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450"/>
                            </p:stCondLst>
                            <p:childTnLst>
                              <p:par>
                                <p:cTn id="4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300"/>
                            </p:stCondLst>
                            <p:childTnLst>
                              <p:par>
                                <p:cTn id="5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1543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АНОТАЦІЯ  ДОСВІДУ </a:t>
            </a:r>
            <a:endParaRPr lang="ru-RU" sz="36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000108"/>
            <a:ext cx="2571768" cy="175432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Активізація пізнавальної діяльності учнів через впровадження інноваційних форм навчання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2928926" y="928670"/>
          <a:ext cx="6572296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142844" y="3357562"/>
            <a:ext cx="3071834" cy="29289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uk-UA" dirty="0"/>
          </a:p>
          <a:p>
            <a:pPr>
              <a:defRPr/>
            </a:pPr>
            <a:r>
              <a:rPr lang="uk-UA" b="1" i="1" u="sng" dirty="0">
                <a:solidFill>
                  <a:schemeClr val="bg1"/>
                </a:solidFill>
              </a:rPr>
              <a:t>Мета та завдання: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uk-UA" b="1" dirty="0">
                <a:solidFill>
                  <a:schemeClr val="bg1"/>
                </a:solidFill>
              </a:rPr>
              <a:t> </a:t>
            </a:r>
            <a:r>
              <a:rPr lang="uk-UA" sz="1600" b="1" dirty="0">
                <a:solidFill>
                  <a:schemeClr val="bg1"/>
                </a:solidFill>
              </a:rPr>
              <a:t>виявити можливості </a:t>
            </a:r>
            <a:r>
              <a:rPr lang="uk-UA" sz="1600" b="1" dirty="0" smtClean="0">
                <a:solidFill>
                  <a:schemeClr val="bg1"/>
                </a:solidFill>
              </a:rPr>
              <a:t>інноваційних </a:t>
            </a:r>
            <a:r>
              <a:rPr lang="uk-UA" sz="1600" b="1" dirty="0">
                <a:solidFill>
                  <a:schemeClr val="bg1"/>
                </a:solidFill>
              </a:rPr>
              <a:t>методів у формуванні </a:t>
            </a:r>
            <a:r>
              <a:rPr lang="uk-UA" sz="1600" b="1" dirty="0" smtClean="0">
                <a:solidFill>
                  <a:schemeClr val="bg1"/>
                </a:solidFill>
              </a:rPr>
              <a:t>пізнавальної активності учнів на уроках математики;</a:t>
            </a:r>
            <a:endParaRPr lang="uk-UA" sz="1600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uk-UA" sz="1600" b="1" dirty="0">
                <a:solidFill>
                  <a:schemeClr val="bg1"/>
                </a:solidFill>
              </a:rPr>
              <a:t> відстежити ефективність та дієвість інноваційних методів навчання. </a:t>
            </a:r>
          </a:p>
          <a:p>
            <a:pPr>
              <a:defRPr/>
            </a:pPr>
            <a:r>
              <a:rPr lang="uk-UA" b="1" dirty="0">
                <a:solidFill>
                  <a:srgbClr val="7030A0"/>
                </a:solidFill>
              </a:rPr>
              <a:t> 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0" name="Стрелка вправо с вырезом 9"/>
          <p:cNvSpPr/>
          <p:nvPr/>
        </p:nvSpPr>
        <p:spPr bwMode="auto">
          <a:xfrm rot="5400000">
            <a:off x="1285852" y="2857496"/>
            <a:ext cx="571504" cy="428628"/>
          </a:xfrm>
          <a:prstGeom prst="notch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Graphic spid="8" grpId="1">
        <p:bldAsOne/>
      </p:bldGraphic>
      <p:bldGraphic spid="8" grpId="2">
        <p:bldAsOne/>
      </p:bldGraphic>
      <p:bldGraphic spid="8" grpId="3">
        <p:bldAsOne/>
      </p:bldGraphic>
      <p:bldGraphic spid="8" grpId="4">
        <p:bldAsOne/>
      </p:bldGraphic>
      <p:bldGraphic spid="8" grpId="5">
        <p:bldAsOne/>
      </p:bldGraphic>
      <p:bldGraphic spid="8" grpId="6">
        <p:bldAsOne/>
      </p:bldGraphic>
      <p:bldGraphic spid="8" grpId="7">
        <p:bldAsOne/>
      </p:bldGraphic>
      <p:bldGraphic spid="8" grpId="8">
        <p:bldAsOne/>
      </p:bldGraphic>
      <p:bldGraphic spid="8" grpId="9">
        <p:bldAsOne/>
      </p:bldGraphic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3071802" y="285728"/>
            <a:ext cx="2808287" cy="200660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214678" y="3286124"/>
            <a:ext cx="2808287" cy="1584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14282" y="2000240"/>
            <a:ext cx="2879725" cy="150495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00034" y="3929066"/>
            <a:ext cx="2597178" cy="16557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286116" y="2928934"/>
            <a:ext cx="22320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5400">
              <a:latin typeface="Tahoma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214678" y="642918"/>
            <a:ext cx="278608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 dirty="0">
                <a:latin typeface="Tahoma" pitchFamily="34" charset="0"/>
              </a:rPr>
              <a:t>Інноваційні педагогічні технології</a:t>
            </a:r>
            <a:endParaRPr lang="ru-RU" sz="2800" b="1" dirty="0">
              <a:latin typeface="Tahoma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71472" y="4071942"/>
            <a:ext cx="23764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 dirty="0">
                <a:latin typeface="Tahoma" pitchFamily="34" charset="0"/>
              </a:rPr>
              <a:t>Технології </a:t>
            </a:r>
            <a:r>
              <a:rPr lang="uk-UA" sz="2000" b="1" dirty="0" err="1" smtClean="0">
                <a:latin typeface="Tahoma" pitchFamily="34" charset="0"/>
              </a:rPr>
              <a:t>особистісно</a:t>
            </a:r>
            <a:r>
              <a:rPr lang="uk-UA" sz="2000" b="1" dirty="0" smtClean="0">
                <a:latin typeface="Tahoma" pitchFamily="34" charset="0"/>
              </a:rPr>
              <a:t> - </a:t>
            </a:r>
            <a:r>
              <a:rPr lang="uk-UA" sz="2000" b="1" dirty="0">
                <a:latin typeface="Tahoma" pitchFamily="34" charset="0"/>
              </a:rPr>
              <a:t>зорієнтованого навчання </a:t>
            </a:r>
            <a:endParaRPr lang="ru-RU" sz="2000" b="1" dirty="0">
              <a:latin typeface="Tahoma" pitchFamily="34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286116" y="3500438"/>
            <a:ext cx="244792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200" b="1" dirty="0">
                <a:latin typeface="Tahoma" pitchFamily="34" charset="0"/>
              </a:rPr>
              <a:t>Технології проектного навчання</a:t>
            </a:r>
            <a:endParaRPr lang="ru-RU" sz="5400" dirty="0">
              <a:latin typeface="Tahoma" pitchFamily="34" charset="0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072198" y="4071942"/>
            <a:ext cx="2808287" cy="15128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119812" y="1857364"/>
            <a:ext cx="3024188" cy="16541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6215074" y="4286256"/>
            <a:ext cx="25923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 dirty="0">
                <a:latin typeface="Tahoma" pitchFamily="34" charset="0"/>
              </a:rPr>
              <a:t>Технології диференціації та індивідуалізації навчання</a:t>
            </a:r>
            <a:endParaRPr lang="ru-RU" sz="5400" dirty="0">
              <a:latin typeface="Tahoma" pitchFamily="34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571472" y="2285992"/>
            <a:ext cx="22336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 dirty="0">
                <a:latin typeface="Tahoma" pitchFamily="34" charset="0"/>
              </a:rPr>
              <a:t>Технології інтерактивного навчання</a:t>
            </a:r>
            <a:endParaRPr lang="ru-RU" sz="2000" b="1" dirty="0">
              <a:latin typeface="Tahoma" pitchFamily="34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429388" y="2214555"/>
            <a:ext cx="25209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 dirty="0">
                <a:latin typeface="Tahoma" pitchFamily="34" charset="0"/>
              </a:rPr>
              <a:t>Інформаційно-комунікаційні технології навчання</a:t>
            </a:r>
            <a:endParaRPr lang="ru-RU" sz="2000" b="1" dirty="0">
              <a:latin typeface="Tahoma" pitchFamily="34" charset="0"/>
            </a:endParaRPr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 rot="19712075">
            <a:off x="3001768" y="2251694"/>
            <a:ext cx="709058" cy="68596"/>
          </a:xfrm>
          <a:prstGeom prst="leftArrow">
            <a:avLst>
              <a:gd name="adj1" fmla="val 50000"/>
              <a:gd name="adj2" fmla="val 1478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 rot="3127428">
            <a:off x="3135222" y="1816074"/>
            <a:ext cx="47309" cy="2531275"/>
          </a:xfrm>
          <a:prstGeom prst="downArrow">
            <a:avLst>
              <a:gd name="adj1" fmla="val 50000"/>
              <a:gd name="adj2" fmla="val 3569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 rot="16200000">
            <a:off x="3960117" y="2754999"/>
            <a:ext cx="1009452" cy="71438"/>
          </a:xfrm>
          <a:prstGeom prst="leftArrow">
            <a:avLst>
              <a:gd name="adj1" fmla="val 50000"/>
              <a:gd name="adj2" fmla="val 4386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25"/>
          <p:cNvSpPr>
            <a:spLocks noChangeArrowheads="1"/>
          </p:cNvSpPr>
          <p:nvPr/>
        </p:nvSpPr>
        <p:spPr bwMode="auto">
          <a:xfrm rot="2399454">
            <a:off x="5598306" y="2107512"/>
            <a:ext cx="805142" cy="70932"/>
          </a:xfrm>
          <a:prstGeom prst="rightArrow">
            <a:avLst>
              <a:gd name="adj1" fmla="val 50000"/>
              <a:gd name="adj2" fmla="val 48465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26"/>
          <p:cNvSpPr>
            <a:spLocks noChangeArrowheads="1"/>
          </p:cNvSpPr>
          <p:nvPr/>
        </p:nvSpPr>
        <p:spPr bwMode="auto">
          <a:xfrm rot="3270564">
            <a:off x="4605065" y="3214891"/>
            <a:ext cx="2656226" cy="45719"/>
          </a:xfrm>
          <a:prstGeom prst="rightArrow">
            <a:avLst>
              <a:gd name="adj1" fmla="val 50000"/>
              <a:gd name="adj2" fmla="val 4366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7" grpId="0"/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4000" dirty="0" smtClean="0"/>
              <a:t>Участь у обласних методичних </a:t>
            </a:r>
            <a:br>
              <a:rPr lang="uk-UA" sz="4000" dirty="0" smtClean="0"/>
            </a:br>
            <a:r>
              <a:rPr lang="uk-UA" sz="4000" dirty="0" smtClean="0"/>
              <a:t>заходах</a:t>
            </a:r>
            <a:endParaRPr lang="ru-RU" sz="4000" dirty="0"/>
          </a:p>
        </p:txBody>
      </p:sp>
      <p:pic>
        <p:nvPicPr>
          <p:cNvPr id="1026" name="Picture 2" descr="E:\фото\100_1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000372"/>
            <a:ext cx="5214974" cy="29823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85786" y="1714488"/>
            <a:ext cx="407566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800" b="1" dirty="0" smtClean="0"/>
              <a:t>Творча група;</a:t>
            </a:r>
          </a:p>
          <a:p>
            <a:pPr>
              <a:buFont typeface="Wingdings" pitchFamily="2" charset="2"/>
              <a:buChar char="v"/>
            </a:pPr>
            <a:r>
              <a:rPr lang="uk-UA" sz="2800" b="1" dirty="0" smtClean="0"/>
              <a:t>Методичні фестивалі;</a:t>
            </a:r>
          </a:p>
          <a:p>
            <a:pPr>
              <a:buFont typeface="Wingdings" pitchFamily="2" charset="2"/>
              <a:buChar char="v"/>
            </a:pPr>
            <a:r>
              <a:rPr lang="uk-UA" sz="2800" b="1" dirty="0" smtClean="0"/>
              <a:t>Конкурси</a:t>
            </a:r>
            <a:r>
              <a:rPr lang="uk-UA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8409" t="16667" r="11931" b="10606"/>
          <a:stretch>
            <a:fillRect/>
          </a:stretch>
        </p:blipFill>
        <p:spPr bwMode="auto">
          <a:xfrm>
            <a:off x="3643306" y="2928934"/>
            <a:ext cx="4500594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715304" cy="115409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3200" b="1" i="1" cap="all" dirty="0" smtClean="0">
                <a:solidFill>
                  <a:schemeClr val="accent5">
                    <a:lumMod val="10000"/>
                  </a:schemeClr>
                </a:solidFill>
              </a:rPr>
              <a:t> кабінет математики</a:t>
            </a:r>
            <a:endParaRPr lang="ru-RU" sz="3200" b="1" i="1" cap="all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8338" t="18390" r="12003" b="10019"/>
          <a:stretch>
            <a:fillRect/>
          </a:stretch>
        </p:blipFill>
        <p:spPr bwMode="auto">
          <a:xfrm>
            <a:off x="928662" y="1785926"/>
            <a:ext cx="4000528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428604"/>
            <a:ext cx="7786742" cy="659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0040" lvl="0" indent="-32004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uk-UA" sz="2400" b="1" dirty="0" smtClean="0">
                <a:solidFill>
                  <a:srgbClr val="5111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проведенні уроків  використовую:</a:t>
            </a:r>
          </a:p>
          <a:p>
            <a:pPr marL="320040" lvl="0" indent="-32004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defRPr/>
            </a:pPr>
            <a:r>
              <a:rPr lang="uk-UA" sz="2000" b="1" i="1" dirty="0" smtClean="0">
                <a:solidFill>
                  <a:srgbClr val="511179"/>
                </a:solidFill>
              </a:rPr>
              <a:t>вимоги до знань і вмінь учнів;</a:t>
            </a:r>
          </a:p>
          <a:p>
            <a:pPr marL="320040" lvl="0" indent="-32004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defRPr/>
            </a:pPr>
            <a:r>
              <a:rPr lang="uk-UA" sz="2000" b="1" i="1" dirty="0" smtClean="0">
                <a:solidFill>
                  <a:srgbClr val="511179"/>
                </a:solidFill>
              </a:rPr>
              <a:t>конспекти уроків;</a:t>
            </a:r>
          </a:p>
          <a:p>
            <a:pPr marL="320040" lvl="0" indent="-32004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defRPr/>
            </a:pPr>
            <a:r>
              <a:rPr lang="uk-UA" sz="2000" b="1" i="1" dirty="0" smtClean="0">
                <a:solidFill>
                  <a:srgbClr val="511179"/>
                </a:solidFill>
              </a:rPr>
              <a:t>педагогічні програмні засоби;</a:t>
            </a:r>
          </a:p>
          <a:p>
            <a:pPr marL="320040" lvl="0" indent="-32004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defRPr/>
            </a:pPr>
            <a:r>
              <a:rPr lang="uk-UA" sz="2000" b="1" i="1" dirty="0" smtClean="0">
                <a:solidFill>
                  <a:srgbClr val="511179"/>
                </a:solidFill>
              </a:rPr>
              <a:t>розробки нестандартних уроків;</a:t>
            </a:r>
          </a:p>
          <a:p>
            <a:pPr marL="320040" lvl="0" indent="-32004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defRPr/>
            </a:pPr>
            <a:r>
              <a:rPr lang="uk-UA" sz="2000" b="1" i="1" dirty="0" smtClean="0">
                <a:solidFill>
                  <a:srgbClr val="511179"/>
                </a:solidFill>
              </a:rPr>
              <a:t>презентації;</a:t>
            </a:r>
          </a:p>
          <a:p>
            <a:pPr marL="320040" lvl="0" indent="-32004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defRPr/>
            </a:pPr>
            <a:r>
              <a:rPr lang="uk-UA" sz="2000" b="1" i="1" dirty="0" smtClean="0">
                <a:solidFill>
                  <a:srgbClr val="511179"/>
                </a:solidFill>
              </a:rPr>
              <a:t> дидактичний матеріал :</a:t>
            </a:r>
          </a:p>
          <a:p>
            <a:pPr marL="320040" lvl="0" indent="342759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defRPr/>
            </a:pPr>
            <a:r>
              <a:rPr lang="uk-UA" sz="1400" b="1" i="1" dirty="0" smtClean="0">
                <a:solidFill>
                  <a:srgbClr val="511179"/>
                </a:solidFill>
              </a:rPr>
              <a:t> завдання професійного характеру;</a:t>
            </a:r>
          </a:p>
          <a:p>
            <a:pPr marL="320040" lvl="0" indent="342759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defRPr/>
            </a:pPr>
            <a:r>
              <a:rPr lang="uk-UA" sz="1400" b="1" i="1" dirty="0" smtClean="0">
                <a:solidFill>
                  <a:srgbClr val="511179"/>
                </a:solidFill>
              </a:rPr>
              <a:t>інструктивні картки;</a:t>
            </a:r>
          </a:p>
          <a:p>
            <a:pPr marL="320040" lvl="0" indent="342759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defRPr/>
            </a:pPr>
            <a:r>
              <a:rPr lang="uk-UA" sz="1400" b="1" i="1" dirty="0" smtClean="0">
                <a:solidFill>
                  <a:srgbClr val="511179"/>
                </a:solidFill>
              </a:rPr>
              <a:t>картки для індивідуального опитування; </a:t>
            </a:r>
          </a:p>
          <a:p>
            <a:pPr marL="320040" lvl="0" indent="342759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defRPr/>
            </a:pPr>
            <a:r>
              <a:rPr lang="uk-UA" sz="1400" b="1" i="1" dirty="0" smtClean="0">
                <a:solidFill>
                  <a:srgbClr val="511179"/>
                </a:solidFill>
              </a:rPr>
              <a:t>тексти  математичних  диктантів; </a:t>
            </a:r>
          </a:p>
          <a:p>
            <a:pPr marL="320040" lvl="0" indent="342759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defRPr/>
            </a:pPr>
            <a:r>
              <a:rPr lang="uk-UA" sz="1400" b="1" i="1" dirty="0" smtClean="0">
                <a:solidFill>
                  <a:srgbClr val="511179"/>
                </a:solidFill>
              </a:rPr>
              <a:t>тести; </a:t>
            </a:r>
          </a:p>
          <a:p>
            <a:pPr marL="712788" lvl="0" indent="-3556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defRPr/>
            </a:pPr>
            <a:r>
              <a:rPr lang="uk-UA" sz="1400" b="1" i="1" dirty="0" smtClean="0">
                <a:solidFill>
                  <a:srgbClr val="511179"/>
                </a:solidFill>
              </a:rPr>
              <a:t>картки  із завданнями для  самостійних  робіт;</a:t>
            </a:r>
          </a:p>
          <a:p>
            <a:pPr marL="320040" lvl="0" indent="342759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defRPr/>
            </a:pPr>
            <a:r>
              <a:rPr lang="uk-UA" sz="1400" b="1" i="1" dirty="0" smtClean="0">
                <a:solidFill>
                  <a:srgbClr val="511179"/>
                </a:solidFill>
              </a:rPr>
              <a:t>завдання для контрольних робіт; </a:t>
            </a:r>
          </a:p>
          <a:p>
            <a:pPr marL="320040" lvl="0" indent="342759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defRPr/>
            </a:pPr>
            <a:r>
              <a:rPr lang="uk-UA" sz="1400" b="1" i="1" dirty="0" smtClean="0">
                <a:solidFill>
                  <a:srgbClr val="511179"/>
                </a:solidFill>
              </a:rPr>
              <a:t>завдання для роботи у групах ( парах);</a:t>
            </a:r>
          </a:p>
          <a:p>
            <a:pPr marL="320040" lvl="0" indent="342759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defRPr/>
            </a:pPr>
            <a:r>
              <a:rPr lang="uk-UA" sz="1400" b="1" i="1" dirty="0" smtClean="0">
                <a:solidFill>
                  <a:srgbClr val="511179"/>
                </a:solidFill>
              </a:rPr>
              <a:t>запитання для теоретичного опитування;</a:t>
            </a:r>
          </a:p>
          <a:p>
            <a:pPr marL="320040" lvl="0" indent="342759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defRPr/>
            </a:pPr>
            <a:r>
              <a:rPr lang="uk-UA" sz="1400" b="1" i="1" dirty="0" smtClean="0">
                <a:solidFill>
                  <a:srgbClr val="511179"/>
                </a:solidFill>
              </a:rPr>
              <a:t>індивідуальні завдання;</a:t>
            </a:r>
          </a:p>
          <a:p>
            <a:pPr marL="320040" lvl="0" indent="342759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defRPr/>
            </a:pPr>
            <a:r>
              <a:rPr lang="uk-UA" sz="1400" b="1" i="1" dirty="0" smtClean="0">
                <a:solidFill>
                  <a:srgbClr val="511179"/>
                </a:solidFill>
              </a:rPr>
              <a:t>дидактичні ігри;</a:t>
            </a:r>
          </a:p>
          <a:p>
            <a:pPr marL="320040" lvl="0" indent="342759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defRPr/>
            </a:pPr>
            <a:r>
              <a:rPr lang="uk-UA" sz="1400" b="1" i="1" dirty="0" smtClean="0">
                <a:solidFill>
                  <a:srgbClr val="511179"/>
                </a:solidFill>
              </a:rPr>
              <a:t>кросворди.</a:t>
            </a:r>
          </a:p>
          <a:p>
            <a:pPr marL="320040" lvl="0" indent="342759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defRPr/>
            </a:pPr>
            <a:endParaRPr lang="uk-UA" sz="2400" b="1" i="1" dirty="0" smtClean="0">
              <a:solidFill>
                <a:srgbClr val="511179"/>
              </a:solidFill>
            </a:endParaRPr>
          </a:p>
          <a:p>
            <a:endParaRPr lang="ru-RU" sz="2400" dirty="0">
              <a:solidFill>
                <a:srgbClr val="51117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im-13_Sea">
  <a:themeElements>
    <a:clrScheme name="Office Theme 12">
      <a:dk1>
        <a:srgbClr val="09817E"/>
      </a:dk1>
      <a:lt1>
        <a:srgbClr val="FFFFFF"/>
      </a:lt1>
      <a:dk2>
        <a:srgbClr val="0281BA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66D6B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09817E"/>
        </a:dk1>
        <a:lt1>
          <a:srgbClr val="FFFFFF"/>
        </a:lt1>
        <a:dk2>
          <a:srgbClr val="0281BA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66D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</TotalTime>
  <Words>660</Words>
  <Application>Microsoft Office PowerPoint</Application>
  <PresentationFormat>Экран (4:3)</PresentationFormat>
  <Paragraphs>103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Anim-13_Sea</vt:lpstr>
      <vt:lpstr>Портфоліо</vt:lpstr>
      <vt:lpstr>Презентация PowerPoint</vt:lpstr>
      <vt:lpstr>Презентация PowerPoint</vt:lpstr>
      <vt:lpstr>Проблема над якою працюю  «Формування пізнавальної активності учнів на уроках математики  шляхом впровадження інноваційних технологій»</vt:lpstr>
      <vt:lpstr>АНОТАЦІЯ  ДОСВІДУ </vt:lpstr>
      <vt:lpstr>Презентация PowerPoint</vt:lpstr>
      <vt:lpstr>Участь у обласних методичних  заходах</vt:lpstr>
      <vt:lpstr> кабінет математики</vt:lpstr>
      <vt:lpstr>Презентация PowerPoint</vt:lpstr>
      <vt:lpstr>Презентация PowerPoint</vt:lpstr>
      <vt:lpstr>Використання ІКТ на уроках математики</vt:lpstr>
      <vt:lpstr>Урок математики з використанням ППЗ</vt:lpstr>
      <vt:lpstr>Особистісно орієнтоване навчання за допомогою ІКТ</vt:lpstr>
      <vt:lpstr>Використання    інтерактивних методів навчання (робота у групах)</vt:lpstr>
      <vt:lpstr>Використання інтерактивних методів навчання (робота в парах)</vt:lpstr>
      <vt:lpstr>Рефлексія</vt:lpstr>
      <vt:lpstr>Позакласна робота</vt:lpstr>
      <vt:lpstr>Позакласна робота</vt:lpstr>
      <vt:lpstr>Презентация PowerPoint</vt:lpstr>
      <vt:lpstr>Презентация PowerPoint</vt:lpstr>
    </vt:vector>
  </TitlesOfParts>
  <Manager/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Loner-XP</dc:creator>
  <cp:keywords/>
  <dc:description/>
  <cp:lastModifiedBy>Лисенко</cp:lastModifiedBy>
  <cp:revision>55</cp:revision>
  <cp:lastPrinted>1601-01-01T00:00:00Z</cp:lastPrinted>
  <dcterms:created xsi:type="dcterms:W3CDTF">2012-03-26T17:58:16Z</dcterms:created>
  <dcterms:modified xsi:type="dcterms:W3CDTF">2016-02-04T08:56:48Z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TC010902851033</vt:lpwstr>
  </property>
</Properties>
</file>